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4.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5.xml" ContentType="application/vnd.openxmlformats-officedocument.drawingml.chartshape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6.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7.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8.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9.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4"/>
  </p:sldMasterIdLst>
  <p:notesMasterIdLst>
    <p:notesMasterId r:id="rId27"/>
  </p:notesMasterIdLst>
  <p:handoutMasterIdLst>
    <p:handoutMasterId r:id="rId28"/>
  </p:handoutMasterIdLst>
  <p:sldIdLst>
    <p:sldId id="258" r:id="rId5"/>
    <p:sldId id="262" r:id="rId6"/>
    <p:sldId id="293" r:id="rId7"/>
    <p:sldId id="295" r:id="rId8"/>
    <p:sldId id="296" r:id="rId9"/>
    <p:sldId id="298" r:id="rId10"/>
    <p:sldId id="299" r:id="rId11"/>
    <p:sldId id="300" r:id="rId12"/>
    <p:sldId id="301" r:id="rId13"/>
    <p:sldId id="302" r:id="rId14"/>
    <p:sldId id="303" r:id="rId15"/>
    <p:sldId id="304" r:id="rId16"/>
    <p:sldId id="307" r:id="rId17"/>
    <p:sldId id="309" r:id="rId18"/>
    <p:sldId id="310" r:id="rId19"/>
    <p:sldId id="311" r:id="rId20"/>
    <p:sldId id="313" r:id="rId21"/>
    <p:sldId id="314" r:id="rId22"/>
    <p:sldId id="316" r:id="rId23"/>
    <p:sldId id="319" r:id="rId24"/>
    <p:sldId id="320" r:id="rId25"/>
    <p:sldId id="321"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12" autoAdjust="0"/>
    <p:restoredTop sz="94639" autoAdjust="0"/>
  </p:normalViewPr>
  <p:slideViewPr>
    <p:cSldViewPr snapToGrid="0">
      <p:cViewPr varScale="1">
        <p:scale>
          <a:sx n="100" d="100"/>
          <a:sy n="100" d="100"/>
        </p:scale>
        <p:origin x="72" y="402"/>
      </p:cViewPr>
      <p:guideLst/>
    </p:cSldViewPr>
  </p:slideViewPr>
  <p:notesTextViewPr>
    <p:cViewPr>
      <p:scale>
        <a:sx n="1" d="1"/>
        <a:sy n="1" d="1"/>
      </p:scale>
      <p:origin x="0" y="0"/>
    </p:cViewPr>
  </p:notesTextViewPr>
  <p:notesViewPr>
    <p:cSldViewPr snapToGrid="0">
      <p:cViewPr>
        <p:scale>
          <a:sx n="50" d="100"/>
          <a:sy n="50" d="100"/>
        </p:scale>
        <p:origin x="3403" y="3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1.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4.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5.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7.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8.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9.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3.846188945096606E-3"/>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6149357154730362E-2"/>
          <c:y val="6.0816406685340635E-2"/>
          <c:w val="0.71129098198269591"/>
          <c:h val="0.92155611541895655"/>
        </c:manualLayout>
      </c:layout>
      <c:pie3DChart>
        <c:varyColors val="1"/>
        <c:ser>
          <c:idx val="0"/>
          <c:order val="0"/>
          <c:tx>
            <c:strRef>
              <c:f>Sheet1!$C$3</c:f>
              <c:strCache>
                <c:ptCount val="1"/>
                <c:pt idx="0">
                  <c:v>% HOLDING</c:v>
                </c:pt>
              </c:strCache>
            </c:strRef>
          </c:tx>
          <c:spPr>
            <a:ln>
              <a:noFill/>
            </a:ln>
          </c:spPr>
          <c:dPt>
            <c:idx val="0"/>
            <c:bubble3D val="0"/>
            <c:spPr>
              <a:solidFill>
                <a:schemeClr val="accent1"/>
              </a:solidFill>
              <a:ln w="25400">
                <a:noFill/>
              </a:ln>
              <a:effectLst/>
              <a:sp3d/>
            </c:spPr>
            <c:extLst>
              <c:ext xmlns:c16="http://schemas.microsoft.com/office/drawing/2014/chart" uri="{C3380CC4-5D6E-409C-BE32-E72D297353CC}">
                <c16:uniqueId val="{00000000-D120-4C83-9D05-3E727DEFF405}"/>
              </c:ext>
            </c:extLst>
          </c:dPt>
          <c:dPt>
            <c:idx val="1"/>
            <c:bubble3D val="0"/>
            <c:spPr>
              <a:solidFill>
                <a:schemeClr val="accent2"/>
              </a:solidFill>
              <a:ln w="25400">
                <a:noFill/>
              </a:ln>
              <a:effectLst/>
              <a:sp3d/>
            </c:spPr>
            <c:extLst>
              <c:ext xmlns:c16="http://schemas.microsoft.com/office/drawing/2014/chart" uri="{C3380CC4-5D6E-409C-BE32-E72D297353CC}">
                <c16:uniqueId val="{00000002-D120-4C83-9D05-3E727DEFF405}"/>
              </c:ext>
            </c:extLst>
          </c:dPt>
          <c:dPt>
            <c:idx val="2"/>
            <c:bubble3D val="0"/>
            <c:spPr>
              <a:solidFill>
                <a:schemeClr val="accent3"/>
              </a:solidFill>
              <a:ln w="25400">
                <a:noFill/>
              </a:ln>
              <a:effectLst/>
              <a:sp3d/>
            </c:spPr>
            <c:extLst>
              <c:ext xmlns:c16="http://schemas.microsoft.com/office/drawing/2014/chart" uri="{C3380CC4-5D6E-409C-BE32-E72D297353CC}">
                <c16:uniqueId val="{00000004-D120-4C83-9D05-3E727DEFF405}"/>
              </c:ext>
            </c:extLst>
          </c:dPt>
          <c:dPt>
            <c:idx val="3"/>
            <c:bubble3D val="0"/>
            <c:spPr>
              <a:solidFill>
                <a:schemeClr val="accent4"/>
              </a:solidFill>
              <a:ln w="25400">
                <a:noFill/>
              </a:ln>
              <a:effectLst/>
              <a:sp3d/>
            </c:spPr>
            <c:extLst>
              <c:ext xmlns:c16="http://schemas.microsoft.com/office/drawing/2014/chart" uri="{C3380CC4-5D6E-409C-BE32-E72D297353CC}">
                <c16:uniqueId val="{00000006-D120-4C83-9D05-3E727DEFF405}"/>
              </c:ext>
            </c:extLst>
          </c:dPt>
          <c:dPt>
            <c:idx val="4"/>
            <c:bubble3D val="0"/>
            <c:spPr>
              <a:solidFill>
                <a:schemeClr val="accent5"/>
              </a:solidFill>
              <a:ln w="25400">
                <a:noFill/>
              </a:ln>
              <a:effectLst/>
              <a:sp3d/>
            </c:spPr>
            <c:extLst>
              <c:ext xmlns:c16="http://schemas.microsoft.com/office/drawing/2014/chart" uri="{C3380CC4-5D6E-409C-BE32-E72D297353CC}">
                <c16:uniqueId val="{00000008-D120-4C83-9D05-3E727DEFF405}"/>
              </c:ext>
            </c:extLst>
          </c:dPt>
          <c:dPt>
            <c:idx val="5"/>
            <c:bubble3D val="0"/>
            <c:spPr>
              <a:solidFill>
                <a:schemeClr val="accent6"/>
              </a:solidFill>
              <a:ln w="25400">
                <a:noFill/>
              </a:ln>
              <a:effectLst/>
              <a:sp3d/>
            </c:spPr>
            <c:extLst>
              <c:ext xmlns:c16="http://schemas.microsoft.com/office/drawing/2014/chart" uri="{C3380CC4-5D6E-409C-BE32-E72D297353CC}">
                <c16:uniqueId val="{0000000A-D120-4C83-9D05-3E727DEFF405}"/>
              </c:ext>
            </c:extLst>
          </c:dPt>
          <c:dPt>
            <c:idx val="6"/>
            <c:bubble3D val="0"/>
            <c:spPr>
              <a:solidFill>
                <a:schemeClr val="accent1">
                  <a:lumMod val="60000"/>
                </a:schemeClr>
              </a:solidFill>
              <a:ln w="25400">
                <a:noFill/>
              </a:ln>
              <a:effectLst/>
              <a:sp3d/>
            </c:spPr>
            <c:extLst>
              <c:ext xmlns:c16="http://schemas.microsoft.com/office/drawing/2014/chart" uri="{C3380CC4-5D6E-409C-BE32-E72D297353CC}">
                <c16:uniqueId val="{0000000C-D120-4C83-9D05-3E727DEFF405}"/>
              </c:ext>
            </c:extLst>
          </c:dPt>
          <c:dLbls>
            <c:dLbl>
              <c:idx val="0"/>
              <c:layout>
                <c:manualLayout>
                  <c:x val="-8.295610824871158E-2"/>
                  <c:y val="2.1707326808608304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0-D120-4C83-9D05-3E727DEFF405}"/>
                </c:ext>
              </c:extLst>
            </c:dLbl>
            <c:dLbl>
              <c:idx val="2"/>
              <c:layout/>
              <c:tx>
                <c:rich>
                  <a:bodyPr/>
                  <a:lstStyle/>
                  <a:p>
                    <a:r>
                      <a:rPr lang="en-US" dirty="0" smtClean="0"/>
                      <a:t>17%</a:t>
                    </a:r>
                    <a:endParaRPr lang="en-US" dirty="0"/>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D120-4C83-9D05-3E727DEFF405}"/>
                </c:ext>
              </c:extLst>
            </c:dLbl>
            <c:dLbl>
              <c:idx val="4"/>
              <c:delete val="1"/>
              <c:extLst>
                <c:ext xmlns:c15="http://schemas.microsoft.com/office/drawing/2012/chart" uri="{CE6537A1-D6FC-4f65-9D91-7224C49458BB}"/>
                <c:ext xmlns:c16="http://schemas.microsoft.com/office/drawing/2014/chart" uri="{C3380CC4-5D6E-409C-BE32-E72D297353CC}">
                  <c16:uniqueId val="{00000008-D120-4C83-9D05-3E727DEFF405}"/>
                </c:ext>
              </c:extLst>
            </c:dLbl>
            <c:dLbl>
              <c:idx val="5"/>
              <c:layout>
                <c:manualLayout>
                  <c:x val="7.4590360274041687E-2"/>
                  <c:y val="2.2046764788375309E-2"/>
                </c:manualLayout>
              </c:layout>
              <c:tx>
                <c:rich>
                  <a:bodyPr rot="0" spcFirstLastPara="1" vertOverflow="clip" horzOverflow="clip"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sz="1800" b="1" dirty="0" smtClean="0">
                        <a:solidFill>
                          <a:schemeClr val="tx1"/>
                        </a:solidFill>
                      </a:rPr>
                      <a:t>14%</a:t>
                    </a:r>
                    <a:endParaRPr lang="en-US" sz="1800" b="1" dirty="0">
                      <a:solidFill>
                        <a:schemeClr val="tx1"/>
                      </a:solidFill>
                    </a:endParaRPr>
                  </a:p>
                </c:rich>
              </c:tx>
              <c:spPr>
                <a:noFill/>
                <a:ln>
                  <a:solidFill>
                    <a:schemeClr val="accent1"/>
                  </a:solid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a:noFill/>
                    <a:ln>
                      <a:noFill/>
                    </a:ln>
                  </c15:spPr>
                  <c15:layout/>
                </c:ext>
                <c:ext xmlns:c16="http://schemas.microsoft.com/office/drawing/2014/chart" uri="{C3380CC4-5D6E-409C-BE32-E72D297353CC}">
                  <c16:uniqueId val="{0000000A-D120-4C83-9D05-3E727DEFF405}"/>
                </c:ext>
              </c:extLst>
            </c:dLbl>
            <c:dLbl>
              <c:idx val="6"/>
              <c:layout>
                <c:manualLayout>
                  <c:x val="3.1027348921332343E-2"/>
                  <c:y val="0.11570643232648313"/>
                </c:manualLayout>
              </c:layout>
              <c:tx>
                <c:rich>
                  <a:bodyPr/>
                  <a:lstStyle/>
                  <a:p>
                    <a:r>
                      <a:rPr lang="en-US" sz="1800" b="1" dirty="0" smtClean="0">
                        <a:solidFill>
                          <a:schemeClr val="tx1"/>
                        </a:solidFill>
                      </a:rPr>
                      <a:t>10%</a:t>
                    </a:r>
                    <a:endParaRPr lang="en-US" sz="1800" b="1" dirty="0">
                      <a:solidFill>
                        <a:schemeClr val="tx1"/>
                      </a:solidFill>
                    </a:endParaRPr>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C-D120-4C83-9D05-3E727DEFF405}"/>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inEnd"/>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Sheet1!$B$4:$B$10</c:f>
              <c:strCache>
                <c:ptCount val="7"/>
                <c:pt idx="0">
                  <c:v>Promoters - 45% (GAIL-22.5% &amp; BPCL- 22.5%)</c:v>
                </c:pt>
                <c:pt idx="1">
                  <c:v>Government of NCT of Delhi - 5%</c:v>
                </c:pt>
                <c:pt idx="2">
                  <c:v>Foreign Institution Investors - 17%</c:v>
                </c:pt>
                <c:pt idx="3">
                  <c:v>Mutual Funds - 9%</c:v>
                </c:pt>
                <c:pt idx="4">
                  <c:v>Indian Financial Institutions  &amp; Banks - %</c:v>
                </c:pt>
                <c:pt idx="5">
                  <c:v>Insurance Companies - 14%</c:v>
                </c:pt>
                <c:pt idx="6">
                  <c:v>Public / Others - 10%</c:v>
                </c:pt>
              </c:strCache>
            </c:strRef>
          </c:cat>
          <c:val>
            <c:numRef>
              <c:f>Sheet1!$C$4:$C$10</c:f>
              <c:numCache>
                <c:formatCode>0</c:formatCode>
                <c:ptCount val="7"/>
                <c:pt idx="0">
                  <c:v>45</c:v>
                </c:pt>
                <c:pt idx="1">
                  <c:v>5</c:v>
                </c:pt>
                <c:pt idx="2">
                  <c:v>17</c:v>
                </c:pt>
                <c:pt idx="3">
                  <c:v>9</c:v>
                </c:pt>
                <c:pt idx="4">
                  <c:v>0</c:v>
                </c:pt>
                <c:pt idx="5">
                  <c:v>14</c:v>
                </c:pt>
                <c:pt idx="6">
                  <c:v>9.66</c:v>
                </c:pt>
              </c:numCache>
            </c:numRef>
          </c:val>
          <c:extLst>
            <c:ext xmlns:c16="http://schemas.microsoft.com/office/drawing/2014/chart" uri="{C3380CC4-5D6E-409C-BE32-E72D297353CC}">
              <c16:uniqueId val="{0000000D-D120-4C83-9D05-3E727DEFF405}"/>
            </c:ext>
          </c:extLst>
        </c:ser>
        <c:ser>
          <c:idx val="1"/>
          <c:order val="1"/>
          <c:tx>
            <c:strRef>
              <c:f>Sheet1!$C$3</c:f>
              <c:strCache>
                <c:ptCount val="1"/>
                <c:pt idx="0">
                  <c:v>% HOLDING</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F-D120-4C83-9D05-3E727DEFF40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1-D120-4C83-9D05-3E727DEFF405}"/>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3-D120-4C83-9D05-3E727DEFF405}"/>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5-D120-4C83-9D05-3E727DEFF405}"/>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7-D120-4C83-9D05-3E727DEFF405}"/>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19-D120-4C83-9D05-3E727DEFF405}"/>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E708-4199-A1F3-BAF423605BE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Sheet1!$B$4:$B$10</c:f>
              <c:strCache>
                <c:ptCount val="7"/>
                <c:pt idx="0">
                  <c:v>Promoters - 45% (GAIL-22.5% &amp; BPCL- 22.5%)</c:v>
                </c:pt>
                <c:pt idx="1">
                  <c:v>Government of NCT of Delhi - 5%</c:v>
                </c:pt>
                <c:pt idx="2">
                  <c:v>Foreign Institution Investors - 17%</c:v>
                </c:pt>
                <c:pt idx="3">
                  <c:v>Mutual Funds - 9%</c:v>
                </c:pt>
                <c:pt idx="4">
                  <c:v>Indian Financial Institutions  &amp; Banks - %</c:v>
                </c:pt>
                <c:pt idx="5">
                  <c:v>Insurance Companies - 14%</c:v>
                </c:pt>
                <c:pt idx="6">
                  <c:v>Public / Others - 10%</c:v>
                </c:pt>
              </c:strCache>
            </c:strRef>
          </c:cat>
          <c:val>
            <c:numRef>
              <c:f>Sheet1!$C$4:$C$10</c:f>
              <c:numCache>
                <c:formatCode>0</c:formatCode>
                <c:ptCount val="7"/>
                <c:pt idx="0">
                  <c:v>45</c:v>
                </c:pt>
                <c:pt idx="1">
                  <c:v>5</c:v>
                </c:pt>
                <c:pt idx="2">
                  <c:v>17</c:v>
                </c:pt>
                <c:pt idx="3">
                  <c:v>9</c:v>
                </c:pt>
                <c:pt idx="4">
                  <c:v>0</c:v>
                </c:pt>
                <c:pt idx="5">
                  <c:v>14</c:v>
                </c:pt>
                <c:pt idx="6">
                  <c:v>9.66</c:v>
                </c:pt>
              </c:numCache>
            </c:numRef>
          </c:val>
          <c:extLst>
            <c:ext xmlns:c16="http://schemas.microsoft.com/office/drawing/2014/chart" uri="{C3380CC4-5D6E-409C-BE32-E72D297353CC}">
              <c16:uniqueId val="{0000001A-D120-4C83-9D05-3E727DEFF405}"/>
            </c:ext>
          </c:extLst>
        </c:ser>
        <c:dLbls>
          <c:showLegendKey val="0"/>
          <c:showVal val="0"/>
          <c:showCatName val="0"/>
          <c:showSerName val="0"/>
          <c:showPercent val="1"/>
          <c:showBubbleSize val="0"/>
          <c:showLeaderLines val="0"/>
        </c:dLbls>
      </c:pie3DChart>
      <c:spPr>
        <a:noFill/>
        <a:ln>
          <a:noFill/>
        </a:ln>
        <a:effectLst/>
      </c:spPr>
    </c:plotArea>
    <c:legend>
      <c:legendPos val="b"/>
      <c:legendEntry>
        <c:idx val="4"/>
        <c:delete val="1"/>
      </c:legendEntry>
      <c:layout>
        <c:manualLayout>
          <c:xMode val="edge"/>
          <c:yMode val="edge"/>
          <c:x val="0.8247766747592048"/>
          <c:y val="7.9202843790353837E-4"/>
          <c:w val="0.15785735640547219"/>
          <c:h val="0.962913472526207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4819000312110928"/>
          <c:y val="0.104142769930772"/>
          <c:w val="0.59512955258158973"/>
          <c:h val="0.89585723006922802"/>
        </c:manualLayout>
      </c:layout>
      <c:doughnutChart>
        <c:varyColors val="1"/>
        <c:ser>
          <c:idx val="0"/>
          <c:order val="0"/>
          <c:tx>
            <c:strRef>
              <c:f>Sheet1!$B$1</c:f>
              <c:strCache>
                <c:ptCount val="1"/>
                <c:pt idx="0">
                  <c:v>Sales</c:v>
                </c:pt>
              </c:strCache>
            </c:strRef>
          </c:tx>
          <c:explosion val="6"/>
          <c:dPt>
            <c:idx val="0"/>
            <c:bubble3D val="0"/>
            <c:spPr>
              <a:solidFill>
                <a:schemeClr val="accent6">
                  <a:shade val="53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0A5-4349-A36D-C29972C4981A}"/>
              </c:ext>
            </c:extLst>
          </c:dPt>
          <c:dPt>
            <c:idx val="1"/>
            <c:bubble3D val="0"/>
            <c:spPr>
              <a:solidFill>
                <a:schemeClr val="accent6">
                  <a:shade val="76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0A5-4349-A36D-C29972C4981A}"/>
              </c:ext>
            </c:extLst>
          </c:dPt>
          <c:dPt>
            <c:idx val="2"/>
            <c:bubble3D val="0"/>
            <c:spPr>
              <a:solidFill>
                <a:schemeClr val="accent6">
                  <a:tint val="77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D0A5-4349-A36D-C29972C4981A}"/>
              </c:ext>
            </c:extLst>
          </c:dPt>
          <c:dPt>
            <c:idx val="3"/>
            <c:bubble3D val="0"/>
            <c:spPr>
              <a:solidFill>
                <a:schemeClr val="accent6">
                  <a:tint val="54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D0A5-4349-A36D-C29972C4981A}"/>
              </c:ext>
            </c:extLst>
          </c:dPt>
          <c:dLbls>
            <c:dLbl>
              <c:idx val="0"/>
              <c:layout/>
              <c:dLblPos val="outEnd"/>
              <c:showLegendKey val="0"/>
              <c:showVal val="0"/>
              <c:showCatName val="1"/>
              <c:showSerName val="0"/>
              <c:showPercent val="1"/>
              <c:showBubbleSize val="0"/>
              <c:extLst>
                <c:ext xmlns:c15="http://schemas.microsoft.com/office/drawing/2012/chart" uri="{CE6537A1-D6FC-4f65-9D91-7224C49458BB}">
                  <c15:layout>
                    <c:manualLayout>
                      <c:w val="0.12106945966127432"/>
                      <c:h val="0.13427948509439855"/>
                    </c:manualLayout>
                  </c15:layout>
                </c:ext>
                <c:ext xmlns:c16="http://schemas.microsoft.com/office/drawing/2014/chart" uri="{C3380CC4-5D6E-409C-BE32-E72D297353CC}">
                  <c16:uniqueId val="{00000001-D0A5-4349-A36D-C29972C4981A}"/>
                </c:ext>
              </c:extLst>
            </c:dLbl>
            <c:dLbl>
              <c:idx val="3"/>
              <c:layout>
                <c:manualLayout>
                  <c:x val="-0.12050367780836849"/>
                  <c:y val="-0.20031972938362519"/>
                </c:manualLayout>
              </c:layout>
              <c:dLblPos val="ct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D0A5-4349-A36D-C29972C4981A}"/>
                </c:ext>
              </c:extLst>
            </c:dLbl>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layout/>
              </c:ext>
            </c:extLst>
          </c:dLbls>
          <c:cat>
            <c:strRef>
              <c:f>Sheet1!$A$2:$A$5</c:f>
              <c:strCache>
                <c:ptCount val="4"/>
                <c:pt idx="0">
                  <c:v>CNG</c:v>
                </c:pt>
                <c:pt idx="1">
                  <c:v>Industrial &amp; Commercial</c:v>
                </c:pt>
                <c:pt idx="2">
                  <c:v>Domestic</c:v>
                </c:pt>
                <c:pt idx="3">
                  <c:v>NG</c:v>
                </c:pt>
              </c:strCache>
            </c:strRef>
          </c:cat>
          <c:val>
            <c:numRef>
              <c:f>Sheet1!$B$2:$B$5</c:f>
              <c:numCache>
                <c:formatCode>_(* #,##0.00_);_(* \(#,##0.00\);_(* "-"??_);_(@_)</c:formatCode>
                <c:ptCount val="4"/>
                <c:pt idx="0">
                  <c:v>7.57</c:v>
                </c:pt>
                <c:pt idx="1">
                  <c:v>1.19</c:v>
                </c:pt>
                <c:pt idx="2">
                  <c:v>0.8</c:v>
                </c:pt>
                <c:pt idx="3">
                  <c:v>0.5</c:v>
                </c:pt>
              </c:numCache>
            </c:numRef>
          </c:val>
          <c:extLst>
            <c:ext xmlns:c16="http://schemas.microsoft.com/office/drawing/2014/chart" uri="{C3380CC4-5D6E-409C-BE32-E72D297353CC}">
              <c16:uniqueId val="{00000008-D0A5-4349-A36D-C29972C4981A}"/>
            </c:ext>
          </c:extLst>
        </c:ser>
        <c:dLbls>
          <c:showLegendKey val="0"/>
          <c:showVal val="0"/>
          <c:showCatName val="0"/>
          <c:showSerName val="0"/>
          <c:showPercent val="1"/>
          <c:showBubbleSize val="0"/>
          <c:showLeaderLines val="0"/>
        </c:dLbls>
        <c:firstSliceAng val="318"/>
        <c:holeSize val="0"/>
      </c:doughnutChart>
      <c:spPr>
        <a:noFill/>
        <a:ln>
          <a:noFill/>
        </a:ln>
        <a:effectLst/>
      </c:spPr>
    </c:plotArea>
    <c:plotVisOnly val="1"/>
    <c:dispBlanksAs val="gap"/>
    <c:showDLblsOverMax val="0"/>
  </c:chart>
  <c:spPr>
    <a:gradFill flip="none" rotWithShape="1">
      <a:gsLst>
        <a:gs pos="100000">
          <a:schemeClr val="bg1"/>
        </a:gs>
        <a:gs pos="12000">
          <a:schemeClr val="accent6">
            <a:lumMod val="20000"/>
            <a:lumOff val="80000"/>
          </a:schemeClr>
        </a:gs>
      </a:gsLst>
      <a:lin ang="5400000" scaled="1"/>
      <a:tileRect/>
    </a:gra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'Volume Trend_25.6.2021'!$A$9</c:f>
              <c:strCache>
                <c:ptCount val="1"/>
                <c:pt idx="0">
                  <c:v>CNG</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'Volume Trend_25.6.2021'!$B$8:$O$8</c:f>
              <c:strCache>
                <c:ptCount val="7"/>
                <c:pt idx="0">
                  <c:v>FY 2021-22</c:v>
                </c:pt>
                <c:pt idx="1">
                  <c:v>FY 2022-23</c:v>
                </c:pt>
                <c:pt idx="2">
                  <c:v>FY 2023-24</c:v>
                </c:pt>
                <c:pt idx="3">
                  <c:v>FY 2024-25</c:v>
                </c:pt>
                <c:pt idx="4">
                  <c:v>FY 2025-26</c:v>
                </c:pt>
                <c:pt idx="5">
                  <c:v>Q1 FY 2026-27</c:v>
                </c:pt>
                <c:pt idx="6">
                  <c:v>Q2 FY 2026-27</c:v>
                </c:pt>
              </c:strCache>
            </c:strRef>
          </c:cat>
          <c:val>
            <c:numRef>
              <c:f>'Volume Trend_25.6.2021'!$B$9:$O$9</c:f>
              <c:numCache>
                <c:formatCode>_(* #,##0.00_);_(* \(#,##0.00\);_(* "-"??_);_(@_)</c:formatCode>
                <c:ptCount val="7"/>
                <c:pt idx="0">
                  <c:v>5.0599999999999996</c:v>
                </c:pt>
                <c:pt idx="1">
                  <c:v>6.05</c:v>
                </c:pt>
                <c:pt idx="2">
                  <c:v>6.28</c:v>
                </c:pt>
                <c:pt idx="3">
                  <c:v>6.6630000000000003</c:v>
                </c:pt>
                <c:pt idx="4">
                  <c:v>6.94</c:v>
                </c:pt>
                <c:pt idx="5">
                  <c:v>7.22</c:v>
                </c:pt>
                <c:pt idx="6">
                  <c:v>7.57</c:v>
                </c:pt>
              </c:numCache>
            </c:numRef>
          </c:val>
          <c:extLst>
            <c:ext xmlns:c16="http://schemas.microsoft.com/office/drawing/2014/chart" uri="{C3380CC4-5D6E-409C-BE32-E72D297353CC}">
              <c16:uniqueId val="{00000000-0D86-47AE-96D0-531A5194D9CE}"/>
            </c:ext>
          </c:extLst>
        </c:ser>
        <c:ser>
          <c:idx val="1"/>
          <c:order val="1"/>
          <c:tx>
            <c:strRef>
              <c:f>'Volume Trend_25.6.2021'!$A$10</c:f>
              <c:strCache>
                <c:ptCount val="1"/>
                <c:pt idx="0">
                  <c:v>Domestic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sz="800" b="0" i="0" u="none" strike="noStrike" kern="1200" baseline="0">
                    <a:solidFill>
                      <a:schemeClr val="bg1"/>
                    </a:solidFill>
                    <a:latin typeface="72 Black" panose="020B0A04030603020204" pitchFamily="34" charset="0"/>
                    <a:ea typeface="+mn-ea"/>
                    <a:cs typeface="72 Black" panose="020B0A04030603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'Volume Trend_25.6.2021'!$B$8:$O$8</c:f>
              <c:strCache>
                <c:ptCount val="7"/>
                <c:pt idx="0">
                  <c:v>FY 2021-22</c:v>
                </c:pt>
                <c:pt idx="1">
                  <c:v>FY 2022-23</c:v>
                </c:pt>
                <c:pt idx="2">
                  <c:v>FY 2023-24</c:v>
                </c:pt>
                <c:pt idx="3">
                  <c:v>FY 2024-25</c:v>
                </c:pt>
                <c:pt idx="4">
                  <c:v>FY 2025-26</c:v>
                </c:pt>
                <c:pt idx="5">
                  <c:v>Q1 FY 2026-27</c:v>
                </c:pt>
                <c:pt idx="6">
                  <c:v>Q2 FY 2026-27</c:v>
                </c:pt>
              </c:strCache>
            </c:strRef>
          </c:cat>
          <c:val>
            <c:numRef>
              <c:f>'Volume Trend_25.6.2021'!$B$10:$O$10</c:f>
              <c:numCache>
                <c:formatCode>_(* #,##0.00_);_(* \(#,##0.00\);_(* "-"??_);_(@_)</c:formatCode>
                <c:ptCount val="7"/>
                <c:pt idx="0">
                  <c:v>0.5</c:v>
                </c:pt>
                <c:pt idx="1">
                  <c:v>0.54</c:v>
                </c:pt>
                <c:pt idx="2">
                  <c:v>0.62</c:v>
                </c:pt>
                <c:pt idx="3">
                  <c:v>0.69899999999999995</c:v>
                </c:pt>
                <c:pt idx="4">
                  <c:v>0.76</c:v>
                </c:pt>
                <c:pt idx="5">
                  <c:v>0.79</c:v>
                </c:pt>
                <c:pt idx="6">
                  <c:v>0.8</c:v>
                </c:pt>
              </c:numCache>
            </c:numRef>
          </c:val>
          <c:extLst>
            <c:ext xmlns:c16="http://schemas.microsoft.com/office/drawing/2014/chart" uri="{C3380CC4-5D6E-409C-BE32-E72D297353CC}">
              <c16:uniqueId val="{00000001-0D86-47AE-96D0-531A5194D9CE}"/>
            </c:ext>
          </c:extLst>
        </c:ser>
        <c:ser>
          <c:idx val="2"/>
          <c:order val="2"/>
          <c:tx>
            <c:strRef>
              <c:f>'Volume Trend_25.6.2021'!$A$11</c:f>
              <c:strCache>
                <c:ptCount val="1"/>
                <c:pt idx="0">
                  <c:v>Industrial &amp; Commercial</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72 Black" panose="020B0A04030603020204" pitchFamily="34" charset="0"/>
                    <a:ea typeface="+mn-ea"/>
                    <a:cs typeface="72 Black" panose="020B0A04030603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'Volume Trend_25.6.2021'!$B$8:$O$8</c:f>
              <c:strCache>
                <c:ptCount val="7"/>
                <c:pt idx="0">
                  <c:v>FY 2021-22</c:v>
                </c:pt>
                <c:pt idx="1">
                  <c:v>FY 2022-23</c:v>
                </c:pt>
                <c:pt idx="2">
                  <c:v>FY 2023-24</c:v>
                </c:pt>
                <c:pt idx="3">
                  <c:v>FY 2024-25</c:v>
                </c:pt>
                <c:pt idx="4">
                  <c:v>FY 2025-26</c:v>
                </c:pt>
                <c:pt idx="5">
                  <c:v>Q1 FY 2026-27</c:v>
                </c:pt>
                <c:pt idx="6">
                  <c:v>Q2 FY 2026-27</c:v>
                </c:pt>
              </c:strCache>
            </c:strRef>
          </c:cat>
          <c:val>
            <c:numRef>
              <c:f>'Volume Trend_25.6.2021'!$B$11:$O$11</c:f>
              <c:numCache>
                <c:formatCode>_(* #,##0.00_);_(* \(#,##0.00\);_(* "-"??_);_(@_)</c:formatCode>
                <c:ptCount val="7"/>
                <c:pt idx="0">
                  <c:v>0.96</c:v>
                </c:pt>
                <c:pt idx="1">
                  <c:v>1</c:v>
                </c:pt>
                <c:pt idx="2">
                  <c:v>1.03</c:v>
                </c:pt>
                <c:pt idx="3">
                  <c:v>1.1259999999999999</c:v>
                </c:pt>
                <c:pt idx="4">
                  <c:v>1.19</c:v>
                </c:pt>
                <c:pt idx="5">
                  <c:v>1.1499999999999999</c:v>
                </c:pt>
                <c:pt idx="6">
                  <c:v>1.19</c:v>
                </c:pt>
              </c:numCache>
            </c:numRef>
          </c:val>
          <c:extLst>
            <c:ext xmlns:c16="http://schemas.microsoft.com/office/drawing/2014/chart" uri="{C3380CC4-5D6E-409C-BE32-E72D297353CC}">
              <c16:uniqueId val="{00000002-0D86-47AE-96D0-531A5194D9CE}"/>
            </c:ext>
          </c:extLst>
        </c:ser>
        <c:ser>
          <c:idx val="4"/>
          <c:order val="3"/>
          <c:tx>
            <c:strRef>
              <c:f>'Volume Trend_25.6.2021'!$A$12</c:f>
              <c:strCache>
                <c:ptCount val="1"/>
                <c:pt idx="0">
                  <c:v>Natural Gas </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72 Black" panose="020B0A04030603020204" pitchFamily="34" charset="0"/>
                    <a:ea typeface="+mn-ea"/>
                    <a:cs typeface="72 Black" panose="020B0A04030603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'Volume Trend_25.6.2021'!$B$8:$O$8</c:f>
              <c:strCache>
                <c:ptCount val="7"/>
                <c:pt idx="0">
                  <c:v>FY 2021-22</c:v>
                </c:pt>
                <c:pt idx="1">
                  <c:v>FY 2022-23</c:v>
                </c:pt>
                <c:pt idx="2">
                  <c:v>FY 2023-24</c:v>
                </c:pt>
                <c:pt idx="3">
                  <c:v>FY 2024-25</c:v>
                </c:pt>
                <c:pt idx="4">
                  <c:v>FY 2025-26</c:v>
                </c:pt>
                <c:pt idx="5">
                  <c:v>Q1 FY 2026-27</c:v>
                </c:pt>
                <c:pt idx="6">
                  <c:v>Q2 FY 2026-27</c:v>
                </c:pt>
              </c:strCache>
            </c:strRef>
          </c:cat>
          <c:val>
            <c:numRef>
              <c:f>'Volume Trend_25.6.2021'!$B$12:$O$12</c:f>
              <c:numCache>
                <c:formatCode>_(* #,##0.00_);_(* \(#,##0.00\);_(* "-"??_);_(@_)</c:formatCode>
                <c:ptCount val="7"/>
                <c:pt idx="0">
                  <c:v>0.47</c:v>
                </c:pt>
                <c:pt idx="1">
                  <c:v>0.5</c:v>
                </c:pt>
                <c:pt idx="2">
                  <c:v>0.5</c:v>
                </c:pt>
                <c:pt idx="3">
                  <c:v>0.5</c:v>
                </c:pt>
                <c:pt idx="4">
                  <c:v>0.5</c:v>
                </c:pt>
                <c:pt idx="5">
                  <c:v>0.5</c:v>
                </c:pt>
                <c:pt idx="6">
                  <c:v>0.5</c:v>
                </c:pt>
              </c:numCache>
            </c:numRef>
          </c:val>
          <c:extLst>
            <c:ext xmlns:c16="http://schemas.microsoft.com/office/drawing/2014/chart" uri="{C3380CC4-5D6E-409C-BE32-E72D297353CC}">
              <c16:uniqueId val="{00000003-0D86-47AE-96D0-531A5194D9CE}"/>
            </c:ext>
          </c:extLst>
        </c:ser>
        <c:dLbls>
          <c:showLegendKey val="0"/>
          <c:showVal val="0"/>
          <c:showCatName val="0"/>
          <c:showSerName val="0"/>
          <c:showPercent val="0"/>
          <c:showBubbleSize val="0"/>
        </c:dLbls>
        <c:gapWidth val="219"/>
        <c:overlap val="100"/>
        <c:axId val="384601432"/>
        <c:axId val="384596728"/>
      </c:barChart>
      <c:lineChart>
        <c:grouping val="standard"/>
        <c:varyColors val="0"/>
        <c:ser>
          <c:idx val="5"/>
          <c:order val="4"/>
          <c:tx>
            <c:strRef>
              <c:f>'Volume Trend_25.6.2021'!$A$13</c:f>
              <c:strCache>
                <c:ptCount val="1"/>
                <c:pt idx="0">
                  <c:v>Total</c:v>
                </c:pt>
              </c:strCache>
            </c:strRef>
          </c:tx>
          <c:spPr>
            <a:ln w="28575" cap="rnd">
              <a:solidFill>
                <a:srgbClr val="FF0000"/>
              </a:solidFill>
              <a:round/>
            </a:ln>
            <a:effectLst/>
          </c:spPr>
          <c:marker>
            <c:symbol val="none"/>
          </c:marker>
          <c:dLbls>
            <c:dLbl>
              <c:idx val="0"/>
              <c:layout>
                <c:manualLayout>
                  <c:x val="-6.7992786278622486E-2"/>
                  <c:y val="-5.431494405171485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D86-47AE-96D0-531A5194D9CE}"/>
                </c:ext>
              </c:extLst>
            </c:dLbl>
            <c:dLbl>
              <c:idx val="1"/>
              <c:layout>
                <c:manualLayout>
                  <c:x val="-7.2368640842807669E-2"/>
                  <c:y val="-4.23620992087690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D86-47AE-96D0-531A5194D9CE}"/>
                </c:ext>
              </c:extLst>
            </c:dLbl>
            <c:dLbl>
              <c:idx val="2"/>
              <c:layout>
                <c:manualLayout>
                  <c:x val="-5.3497942386831275E-2"/>
                  <c:y val="-4.3821346924538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D86-47AE-96D0-531A5194D9CE}"/>
                </c:ext>
              </c:extLst>
            </c:dLbl>
            <c:dLbl>
              <c:idx val="3"/>
              <c:layout>
                <c:manualLayout>
                  <c:x val="0"/>
                  <c:y val="-3.071791640614891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D86-47AE-96D0-531A5194D9CE}"/>
                </c:ext>
              </c:extLst>
            </c:dLbl>
            <c:dLbl>
              <c:idx val="6"/>
              <c:layout>
                <c:manualLayout>
                  <c:x val="-1.5088988928023694E-16"/>
                  <c:y val="-9.2153749218446789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1"/>
                    </a:solidFill>
                    <a:latin typeface="Arial Rounded MT Bold" panose="020F07040305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'Volume Trend_25.6.2021'!$B$8:$O$8</c:f>
              <c:strCache>
                <c:ptCount val="7"/>
                <c:pt idx="0">
                  <c:v>FY 2021-22</c:v>
                </c:pt>
                <c:pt idx="1">
                  <c:v>FY 2022-23</c:v>
                </c:pt>
                <c:pt idx="2">
                  <c:v>FY 2023-24</c:v>
                </c:pt>
                <c:pt idx="3">
                  <c:v>FY 2024-25</c:v>
                </c:pt>
                <c:pt idx="4">
                  <c:v>FY 2025-26</c:v>
                </c:pt>
                <c:pt idx="5">
                  <c:v>Q1 FY 2026-27</c:v>
                </c:pt>
                <c:pt idx="6">
                  <c:v>Q2 FY 2026-27</c:v>
                </c:pt>
              </c:strCache>
            </c:strRef>
          </c:cat>
          <c:val>
            <c:numRef>
              <c:f>'Volume Trend_25.6.2021'!$B$13:$O$13</c:f>
              <c:numCache>
                <c:formatCode>_(* #,##0.0_);_(* \(#,##0.0\);_(* "-"??_);_(@_)</c:formatCode>
                <c:ptCount val="7"/>
                <c:pt idx="0">
                  <c:v>6.9899999999999993</c:v>
                </c:pt>
                <c:pt idx="1">
                  <c:v>8.09</c:v>
                </c:pt>
                <c:pt idx="2">
                  <c:v>8.43</c:v>
                </c:pt>
                <c:pt idx="3" formatCode="_(* #,##0.00_);_(* \(#,##0.00\);_(* &quot;-&quot;??_);_(@_)">
                  <c:v>8.9879999999999995</c:v>
                </c:pt>
                <c:pt idx="4" formatCode="_(* #,##0.00_);_(* \(#,##0.00\);_(* &quot;-&quot;??_);_(@_)">
                  <c:v>9.39</c:v>
                </c:pt>
                <c:pt idx="5" formatCode="_(* #,##0.00_);_(* \(#,##0.00\);_(* &quot;-&quot;??_);_(@_)">
                  <c:v>9.66</c:v>
                </c:pt>
                <c:pt idx="6" formatCode="_(* #,##0.00_);_(* \(#,##0.00\);_(* &quot;-&quot;??_);_(@_)">
                  <c:v>10.06</c:v>
                </c:pt>
              </c:numCache>
            </c:numRef>
          </c:val>
          <c:smooth val="0"/>
          <c:extLst>
            <c:ext xmlns:c16="http://schemas.microsoft.com/office/drawing/2014/chart" uri="{C3380CC4-5D6E-409C-BE32-E72D297353CC}">
              <c16:uniqueId val="{0000000B-0D86-47AE-96D0-531A5194D9CE}"/>
            </c:ext>
          </c:extLst>
        </c:ser>
        <c:dLbls>
          <c:showLegendKey val="0"/>
          <c:showVal val="0"/>
          <c:showCatName val="0"/>
          <c:showSerName val="0"/>
          <c:showPercent val="0"/>
          <c:showBubbleSize val="0"/>
        </c:dLbls>
        <c:marker val="1"/>
        <c:smooth val="0"/>
        <c:axId val="384601432"/>
        <c:axId val="384596728"/>
      </c:lineChart>
      <c:catAx>
        <c:axId val="3846014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84596728"/>
        <c:crosses val="autoZero"/>
        <c:auto val="1"/>
        <c:lblAlgn val="ctr"/>
        <c:lblOffset val="100"/>
        <c:noMultiLvlLbl val="0"/>
      </c:catAx>
      <c:valAx>
        <c:axId val="384596728"/>
        <c:scaling>
          <c:orientation val="minMax"/>
          <c:min val="3"/>
        </c:scaling>
        <c:delete val="1"/>
        <c:axPos val="l"/>
        <c:numFmt formatCode="_(* #,##0.00_);_(* \(#,##0.00\);_(* &quot;-&quot;??_);_(@_)" sourceLinked="1"/>
        <c:majorTickMark val="out"/>
        <c:minorTickMark val="none"/>
        <c:tickLblPos val="nextTo"/>
        <c:crossAx val="384601432"/>
        <c:crosses val="autoZero"/>
        <c:crossBetween val="between"/>
        <c:majorUnit val="0.2"/>
      </c:valAx>
      <c:spPr>
        <a:noFill/>
        <a:ln w="25400">
          <a:noFill/>
        </a:ln>
        <a:effectLst/>
      </c:spPr>
    </c:plotArea>
    <c:legend>
      <c:legendPos val="b"/>
      <c:layout>
        <c:manualLayout>
          <c:xMode val="edge"/>
          <c:yMode val="edge"/>
          <c:x val="3.1095881533326854E-2"/>
          <c:y val="0.8498370378253649"/>
          <c:w val="0.95837957319017653"/>
          <c:h val="0.14776294690245501"/>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5.4115624986078879E-2"/>
          <c:y val="4.954954954954955E-2"/>
          <c:w val="0.94588437501392109"/>
          <c:h val="0.70193374476839043"/>
        </c:manualLayout>
      </c:layout>
      <c:barChart>
        <c:barDir val="col"/>
        <c:grouping val="clustered"/>
        <c:varyColors val="0"/>
        <c:ser>
          <c:idx val="0"/>
          <c:order val="0"/>
          <c:tx>
            <c:strRef>
              <c:f>Sheet1!$B$1</c:f>
              <c:strCache>
                <c:ptCount val="1"/>
                <c:pt idx="0">
                  <c:v>FY'17</c:v>
                </c:pt>
              </c:strCache>
            </c:strRef>
          </c:tx>
          <c:spPr>
            <a:gradFill rotWithShape="1">
              <a:gsLst>
                <a:gs pos="0">
                  <a:schemeClr val="accent2">
                    <a:shade val="42000"/>
                    <a:shade val="85000"/>
                    <a:satMod val="130000"/>
                  </a:schemeClr>
                </a:gs>
                <a:gs pos="34000">
                  <a:schemeClr val="accent2">
                    <a:shade val="42000"/>
                    <a:shade val="87000"/>
                    <a:satMod val="125000"/>
                  </a:schemeClr>
                </a:gs>
                <a:gs pos="70000">
                  <a:schemeClr val="accent2">
                    <a:shade val="42000"/>
                    <a:tint val="100000"/>
                    <a:shade val="90000"/>
                    <a:satMod val="130000"/>
                  </a:schemeClr>
                </a:gs>
                <a:gs pos="100000">
                  <a:schemeClr val="accent2">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Sheet1!$B$2:$B$5</c:f>
            </c:numRef>
          </c:val>
          <c:extLst>
            <c:ext xmlns:c16="http://schemas.microsoft.com/office/drawing/2014/chart" uri="{C3380CC4-5D6E-409C-BE32-E72D297353CC}">
              <c16:uniqueId val="{00000000-FFCE-49E6-A8E2-AAEE357EF1BC}"/>
            </c:ext>
          </c:extLst>
        </c:ser>
        <c:ser>
          <c:idx val="1"/>
          <c:order val="1"/>
          <c:tx>
            <c:strRef>
              <c:f>Sheet1!$C$1</c:f>
              <c:strCache>
                <c:ptCount val="1"/>
                <c:pt idx="0">
                  <c:v>FY'18</c:v>
                </c:pt>
              </c:strCache>
            </c:strRef>
          </c:tx>
          <c:spPr>
            <a:gradFill rotWithShape="1">
              <a:gsLst>
                <a:gs pos="0">
                  <a:schemeClr val="accent2">
                    <a:shade val="55000"/>
                    <a:shade val="85000"/>
                    <a:satMod val="130000"/>
                  </a:schemeClr>
                </a:gs>
                <a:gs pos="34000">
                  <a:schemeClr val="accent2">
                    <a:shade val="55000"/>
                    <a:shade val="87000"/>
                    <a:satMod val="125000"/>
                  </a:schemeClr>
                </a:gs>
                <a:gs pos="70000">
                  <a:schemeClr val="accent2">
                    <a:shade val="55000"/>
                    <a:tint val="100000"/>
                    <a:shade val="90000"/>
                    <a:satMod val="130000"/>
                  </a:schemeClr>
                </a:gs>
                <a:gs pos="100000">
                  <a:schemeClr val="accent2">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Sheet1!$C$2:$C$5</c:f>
            </c:numRef>
          </c:val>
          <c:extLst>
            <c:ext xmlns:c16="http://schemas.microsoft.com/office/drawing/2014/chart" uri="{C3380CC4-5D6E-409C-BE32-E72D297353CC}">
              <c16:uniqueId val="{00000001-FFCE-49E6-A8E2-AAEE357EF1BC}"/>
            </c:ext>
          </c:extLst>
        </c:ser>
        <c:ser>
          <c:idx val="2"/>
          <c:order val="2"/>
          <c:tx>
            <c:strRef>
              <c:f>Sheet1!$D$1</c:f>
              <c:strCache>
                <c:ptCount val="1"/>
                <c:pt idx="0">
                  <c:v>FY'19</c:v>
                </c:pt>
              </c:strCache>
            </c:strRef>
          </c:tx>
          <c:spPr>
            <a:gradFill rotWithShape="1">
              <a:gsLst>
                <a:gs pos="0">
                  <a:schemeClr val="accent2">
                    <a:shade val="68000"/>
                    <a:shade val="85000"/>
                    <a:satMod val="130000"/>
                  </a:schemeClr>
                </a:gs>
                <a:gs pos="34000">
                  <a:schemeClr val="accent2">
                    <a:shade val="68000"/>
                    <a:shade val="87000"/>
                    <a:satMod val="125000"/>
                  </a:schemeClr>
                </a:gs>
                <a:gs pos="70000">
                  <a:schemeClr val="accent2">
                    <a:shade val="68000"/>
                    <a:tint val="100000"/>
                    <a:shade val="90000"/>
                    <a:satMod val="130000"/>
                  </a:schemeClr>
                </a:gs>
                <a:gs pos="100000">
                  <a:schemeClr val="accent2">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Sheet1!$D$2:$D$5</c:f>
            </c:numRef>
          </c:val>
          <c:extLst>
            <c:ext xmlns:c16="http://schemas.microsoft.com/office/drawing/2014/chart" uri="{C3380CC4-5D6E-409C-BE32-E72D297353CC}">
              <c16:uniqueId val="{00000002-FFCE-49E6-A8E2-AAEE357EF1BC}"/>
            </c:ext>
          </c:extLst>
        </c:ser>
        <c:ser>
          <c:idx val="3"/>
          <c:order val="3"/>
          <c:tx>
            <c:strRef>
              <c:f>Sheet1!$E$1</c:f>
              <c:strCache>
                <c:ptCount val="1"/>
                <c:pt idx="0">
                  <c:v>FY'20</c:v>
                </c:pt>
              </c:strCache>
            </c:strRef>
          </c:tx>
          <c:spPr>
            <a:gradFill rotWithShape="1">
              <a:gsLst>
                <a:gs pos="0">
                  <a:schemeClr val="accent2">
                    <a:shade val="80000"/>
                    <a:shade val="85000"/>
                    <a:satMod val="130000"/>
                  </a:schemeClr>
                </a:gs>
                <a:gs pos="34000">
                  <a:schemeClr val="accent2">
                    <a:shade val="80000"/>
                    <a:shade val="87000"/>
                    <a:satMod val="125000"/>
                  </a:schemeClr>
                </a:gs>
                <a:gs pos="70000">
                  <a:schemeClr val="accent2">
                    <a:shade val="80000"/>
                    <a:tint val="100000"/>
                    <a:shade val="90000"/>
                    <a:satMod val="130000"/>
                  </a:schemeClr>
                </a:gs>
                <a:gs pos="100000">
                  <a:schemeClr val="accent2">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Sheet1!$E$2:$E$5</c:f>
              <c:numCache>
                <c:formatCode>General</c:formatCode>
                <c:ptCount val="1"/>
                <c:pt idx="0">
                  <c:v>1738</c:v>
                </c:pt>
              </c:numCache>
            </c:numRef>
          </c:val>
          <c:extLst>
            <c:ext xmlns:c16="http://schemas.microsoft.com/office/drawing/2014/chart" uri="{C3380CC4-5D6E-409C-BE32-E72D297353CC}">
              <c16:uniqueId val="{00000003-FFCE-49E6-A8E2-AAEE357EF1BC}"/>
            </c:ext>
          </c:extLst>
        </c:ser>
        <c:ser>
          <c:idx val="4"/>
          <c:order val="4"/>
          <c:tx>
            <c:strRef>
              <c:f>Sheet1!$F$1</c:f>
              <c:strCache>
                <c:ptCount val="1"/>
                <c:pt idx="0">
                  <c:v>FY'21</c:v>
                </c:pt>
              </c:strCache>
            </c:strRef>
          </c:tx>
          <c:spPr>
            <a:gradFill rotWithShape="1">
              <a:gsLst>
                <a:gs pos="0">
                  <a:schemeClr val="accent2">
                    <a:shade val="93000"/>
                    <a:shade val="85000"/>
                    <a:satMod val="130000"/>
                  </a:schemeClr>
                </a:gs>
                <a:gs pos="34000">
                  <a:schemeClr val="accent2">
                    <a:shade val="93000"/>
                    <a:shade val="87000"/>
                    <a:satMod val="125000"/>
                  </a:schemeClr>
                </a:gs>
                <a:gs pos="70000">
                  <a:schemeClr val="accent2">
                    <a:shade val="93000"/>
                    <a:tint val="100000"/>
                    <a:shade val="90000"/>
                    <a:satMod val="130000"/>
                  </a:schemeClr>
                </a:gs>
                <a:gs pos="100000">
                  <a:schemeClr val="accent2">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Sheet1!$F$2:$F$5</c:f>
              <c:numCache>
                <c:formatCode>General</c:formatCode>
                <c:ptCount val="1"/>
                <c:pt idx="0">
                  <c:v>1357</c:v>
                </c:pt>
              </c:numCache>
            </c:numRef>
          </c:val>
          <c:extLst>
            <c:ext xmlns:c16="http://schemas.microsoft.com/office/drawing/2014/chart" uri="{C3380CC4-5D6E-409C-BE32-E72D297353CC}">
              <c16:uniqueId val="{00000004-FFCE-49E6-A8E2-AAEE357EF1BC}"/>
            </c:ext>
          </c:extLst>
        </c:ser>
        <c:ser>
          <c:idx val="5"/>
          <c:order val="5"/>
          <c:tx>
            <c:strRef>
              <c:f>Sheet1!$G$1</c:f>
              <c:strCache>
                <c:ptCount val="1"/>
                <c:pt idx="0">
                  <c:v>FY'22</c:v>
                </c:pt>
              </c:strCache>
            </c:strRef>
          </c:tx>
          <c:spPr>
            <a:gradFill rotWithShape="1">
              <a:gsLst>
                <a:gs pos="0">
                  <a:schemeClr val="accent2">
                    <a:tint val="94000"/>
                    <a:shade val="85000"/>
                    <a:satMod val="130000"/>
                  </a:schemeClr>
                </a:gs>
                <a:gs pos="34000">
                  <a:schemeClr val="accent2">
                    <a:tint val="94000"/>
                    <a:shade val="87000"/>
                    <a:satMod val="125000"/>
                  </a:schemeClr>
                </a:gs>
                <a:gs pos="70000">
                  <a:schemeClr val="accent2">
                    <a:tint val="94000"/>
                    <a:tint val="100000"/>
                    <a:shade val="90000"/>
                    <a:satMod val="130000"/>
                  </a:schemeClr>
                </a:gs>
                <a:gs pos="100000">
                  <a:schemeClr val="accent2">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Sheet1!$G$2:$G$5</c:f>
              <c:numCache>
                <c:formatCode>General</c:formatCode>
                <c:ptCount val="1"/>
                <c:pt idx="0">
                  <c:v>1847</c:v>
                </c:pt>
              </c:numCache>
            </c:numRef>
          </c:val>
          <c:extLst>
            <c:ext xmlns:c16="http://schemas.microsoft.com/office/drawing/2014/chart" uri="{C3380CC4-5D6E-409C-BE32-E72D297353CC}">
              <c16:uniqueId val="{00000005-FFCE-49E6-A8E2-AAEE357EF1BC}"/>
            </c:ext>
          </c:extLst>
        </c:ser>
        <c:ser>
          <c:idx val="6"/>
          <c:order val="6"/>
          <c:tx>
            <c:strRef>
              <c:f>Sheet1!$H$1</c:f>
              <c:strCache>
                <c:ptCount val="1"/>
                <c:pt idx="0">
                  <c:v>FY'23</c:v>
                </c:pt>
              </c:strCache>
            </c:strRef>
          </c:tx>
          <c:spPr>
            <a:gradFill rotWithShape="1">
              <a:gsLst>
                <a:gs pos="0">
                  <a:schemeClr val="accent2">
                    <a:tint val="81000"/>
                    <a:shade val="85000"/>
                    <a:satMod val="130000"/>
                  </a:schemeClr>
                </a:gs>
                <a:gs pos="34000">
                  <a:schemeClr val="accent2">
                    <a:tint val="81000"/>
                    <a:shade val="87000"/>
                    <a:satMod val="125000"/>
                  </a:schemeClr>
                </a:gs>
                <a:gs pos="70000">
                  <a:schemeClr val="accent2">
                    <a:tint val="81000"/>
                    <a:tint val="100000"/>
                    <a:shade val="90000"/>
                    <a:satMod val="130000"/>
                  </a:schemeClr>
                </a:gs>
                <a:gs pos="100000">
                  <a:schemeClr val="accent2">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Sheet1!$H$2:$H$5</c:f>
              <c:numCache>
                <c:formatCode>General</c:formatCode>
                <c:ptCount val="1"/>
                <c:pt idx="0">
                  <c:v>2209</c:v>
                </c:pt>
              </c:numCache>
            </c:numRef>
          </c:val>
          <c:extLst>
            <c:ext xmlns:c16="http://schemas.microsoft.com/office/drawing/2014/chart" uri="{C3380CC4-5D6E-409C-BE32-E72D297353CC}">
              <c16:uniqueId val="{00000006-FFCE-49E6-A8E2-AAEE357EF1BC}"/>
            </c:ext>
          </c:extLst>
        </c:ser>
        <c:ser>
          <c:idx val="7"/>
          <c:order val="7"/>
          <c:tx>
            <c:strRef>
              <c:f>Sheet1!$I$1</c:f>
              <c:strCache>
                <c:ptCount val="1"/>
                <c:pt idx="0">
                  <c:v>FY'24</c:v>
                </c:pt>
              </c:strCache>
            </c:strRef>
          </c:tx>
          <c:spPr>
            <a:gradFill rotWithShape="1">
              <a:gsLst>
                <a:gs pos="0">
                  <a:schemeClr val="accent2">
                    <a:tint val="69000"/>
                    <a:shade val="85000"/>
                    <a:satMod val="130000"/>
                  </a:schemeClr>
                </a:gs>
                <a:gs pos="34000">
                  <a:schemeClr val="accent2">
                    <a:tint val="69000"/>
                    <a:shade val="87000"/>
                    <a:satMod val="125000"/>
                  </a:schemeClr>
                </a:gs>
                <a:gs pos="70000">
                  <a:schemeClr val="accent2">
                    <a:tint val="69000"/>
                    <a:tint val="100000"/>
                    <a:shade val="90000"/>
                    <a:satMod val="130000"/>
                  </a:schemeClr>
                </a:gs>
                <a:gs pos="100000">
                  <a:schemeClr val="accent2">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Sheet1!$I$2:$I$5</c:f>
              <c:numCache>
                <c:formatCode>General</c:formatCode>
                <c:ptCount val="1"/>
                <c:pt idx="0">
                  <c:v>2298</c:v>
                </c:pt>
              </c:numCache>
            </c:numRef>
          </c:val>
          <c:extLst>
            <c:ext xmlns:c16="http://schemas.microsoft.com/office/drawing/2014/chart" uri="{C3380CC4-5D6E-409C-BE32-E72D297353CC}">
              <c16:uniqueId val="{00000007-FFCE-49E6-A8E2-AAEE357EF1BC}"/>
            </c:ext>
          </c:extLst>
        </c:ser>
        <c:ser>
          <c:idx val="8"/>
          <c:order val="8"/>
          <c:tx>
            <c:strRef>
              <c:f>Sheet1!$J$1</c:f>
              <c:strCache>
                <c:ptCount val="1"/>
                <c:pt idx="0">
                  <c:v>FY'25</c:v>
                </c:pt>
              </c:strCache>
            </c:strRef>
          </c:tx>
          <c:spPr>
            <a:gradFill rotWithShape="1">
              <a:gsLst>
                <a:gs pos="0">
                  <a:schemeClr val="accent2">
                    <a:tint val="56000"/>
                    <a:shade val="85000"/>
                    <a:satMod val="130000"/>
                  </a:schemeClr>
                </a:gs>
                <a:gs pos="34000">
                  <a:schemeClr val="accent2">
                    <a:tint val="56000"/>
                    <a:shade val="87000"/>
                    <a:satMod val="125000"/>
                  </a:schemeClr>
                </a:gs>
                <a:gs pos="70000">
                  <a:schemeClr val="accent2">
                    <a:tint val="56000"/>
                    <a:tint val="100000"/>
                    <a:shade val="90000"/>
                    <a:satMod val="130000"/>
                  </a:schemeClr>
                </a:gs>
                <a:gs pos="100000">
                  <a:schemeClr val="accent2">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Sheet1!$J$2:$J$5</c:f>
              <c:numCache>
                <c:formatCode>General</c:formatCode>
                <c:ptCount val="1"/>
                <c:pt idx="0">
                  <c:v>2433</c:v>
                </c:pt>
              </c:numCache>
            </c:numRef>
          </c:val>
          <c:extLst>
            <c:ext xmlns:c16="http://schemas.microsoft.com/office/drawing/2014/chart" uri="{C3380CC4-5D6E-409C-BE32-E72D297353CC}">
              <c16:uniqueId val="{00000008-FFCE-49E6-A8E2-AAEE357EF1BC}"/>
            </c:ext>
          </c:extLst>
        </c:ser>
        <c:ser>
          <c:idx val="9"/>
          <c:order val="9"/>
          <c:tx>
            <c:strRef>
              <c:f>Sheet1!$K$1</c:f>
              <c:strCache>
                <c:ptCount val="1"/>
                <c:pt idx="0">
                  <c:v>FY'262</c:v>
                </c:pt>
              </c:strCache>
            </c:strRef>
          </c:tx>
          <c:spPr>
            <a:gradFill rotWithShape="1">
              <a:gsLst>
                <a:gs pos="0">
                  <a:schemeClr val="accent2">
                    <a:tint val="43000"/>
                    <a:shade val="85000"/>
                    <a:satMod val="130000"/>
                  </a:schemeClr>
                </a:gs>
                <a:gs pos="34000">
                  <a:schemeClr val="accent2">
                    <a:tint val="43000"/>
                    <a:shade val="87000"/>
                    <a:satMod val="125000"/>
                  </a:schemeClr>
                </a:gs>
                <a:gs pos="70000">
                  <a:schemeClr val="accent2">
                    <a:tint val="43000"/>
                    <a:tint val="100000"/>
                    <a:shade val="90000"/>
                    <a:satMod val="130000"/>
                  </a:schemeClr>
                </a:gs>
                <a:gs pos="100000">
                  <a:schemeClr val="accent2">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1"/>
                <c:pt idx="0">
                  <c:v>CNG (Million SCM)</c:v>
                </c:pt>
              </c:strCache>
            </c:strRef>
          </c:cat>
          <c:val>
            <c:numRef>
              <c:f>Sheet1!$K$2:$K$5</c:f>
              <c:numCache>
                <c:formatCode>General</c:formatCode>
                <c:ptCount val="1"/>
                <c:pt idx="0">
                  <c:v>2532</c:v>
                </c:pt>
              </c:numCache>
            </c:numRef>
          </c:val>
          <c:extLst>
            <c:ext xmlns:c16="http://schemas.microsoft.com/office/drawing/2014/chart" uri="{C3380CC4-5D6E-409C-BE32-E72D297353CC}">
              <c16:uniqueId val="{00000000-3076-4BD1-975B-FB233D1BCC8C}"/>
            </c:ext>
          </c:extLst>
        </c:ser>
        <c:dLbls>
          <c:dLblPos val="inEnd"/>
          <c:showLegendKey val="0"/>
          <c:showVal val="1"/>
          <c:showCatName val="0"/>
          <c:showSerName val="0"/>
          <c:showPercent val="0"/>
          <c:showBubbleSize val="0"/>
        </c:dLbls>
        <c:gapWidth val="100"/>
        <c:overlap val="-24"/>
        <c:axId val="384605744"/>
        <c:axId val="384597120"/>
      </c:barChart>
      <c:catAx>
        <c:axId val="3846057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97120"/>
        <c:crosses val="autoZero"/>
        <c:auto val="1"/>
        <c:lblAlgn val="ctr"/>
        <c:lblOffset val="100"/>
        <c:noMultiLvlLbl val="0"/>
      </c:catAx>
      <c:valAx>
        <c:axId val="384597120"/>
        <c:scaling>
          <c:orientation val="minMax"/>
        </c:scaling>
        <c:delete val="1"/>
        <c:axPos val="l"/>
        <c:numFmt formatCode="General" sourceLinked="1"/>
        <c:majorTickMark val="none"/>
        <c:minorTickMark val="none"/>
        <c:tickLblPos val="nextTo"/>
        <c:crossAx val="3846057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
          <c:y val="0.10434646196469353"/>
          <c:w val="0.94444444444444442"/>
          <c:h val="0.7057322762075976"/>
        </c:manualLayout>
      </c:layout>
      <c:barChart>
        <c:barDir val="col"/>
        <c:grouping val="clustered"/>
        <c:varyColors val="0"/>
        <c:ser>
          <c:idx val="0"/>
          <c:order val="0"/>
          <c:tx>
            <c:strRef>
              <c:f>Sheet1!$B$1</c:f>
              <c:strCache>
                <c:ptCount val="1"/>
                <c:pt idx="0">
                  <c:v>FY'17</c:v>
                </c:pt>
              </c:strCache>
            </c:strRef>
          </c:tx>
          <c:spPr>
            <a:gradFill rotWithShape="1">
              <a:gsLst>
                <a:gs pos="0">
                  <a:schemeClr val="accent6">
                    <a:shade val="42000"/>
                    <a:shade val="85000"/>
                    <a:satMod val="130000"/>
                  </a:schemeClr>
                </a:gs>
                <a:gs pos="34000">
                  <a:schemeClr val="accent6">
                    <a:shade val="42000"/>
                    <a:shade val="87000"/>
                    <a:satMod val="125000"/>
                  </a:schemeClr>
                </a:gs>
                <a:gs pos="70000">
                  <a:schemeClr val="accent6">
                    <a:shade val="42000"/>
                    <a:tint val="100000"/>
                    <a:shade val="90000"/>
                    <a:satMod val="130000"/>
                  </a:schemeClr>
                </a:gs>
                <a:gs pos="100000">
                  <a:schemeClr val="accent6">
                    <a:shade val="42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Sheet1!$B$2</c:f>
            </c:numRef>
          </c:val>
          <c:extLst>
            <c:ext xmlns:c16="http://schemas.microsoft.com/office/drawing/2014/chart" uri="{C3380CC4-5D6E-409C-BE32-E72D297353CC}">
              <c16:uniqueId val="{00000000-456A-43A1-A6C1-B9CFA77AC3A1}"/>
            </c:ext>
          </c:extLst>
        </c:ser>
        <c:ser>
          <c:idx val="1"/>
          <c:order val="1"/>
          <c:tx>
            <c:strRef>
              <c:f>Sheet1!$C$1</c:f>
              <c:strCache>
                <c:ptCount val="1"/>
                <c:pt idx="0">
                  <c:v>FY'18</c:v>
                </c:pt>
              </c:strCache>
            </c:strRef>
          </c:tx>
          <c:spPr>
            <a:gradFill rotWithShape="1">
              <a:gsLst>
                <a:gs pos="0">
                  <a:schemeClr val="accent6">
                    <a:shade val="55000"/>
                    <a:shade val="85000"/>
                    <a:satMod val="130000"/>
                  </a:schemeClr>
                </a:gs>
                <a:gs pos="34000">
                  <a:schemeClr val="accent6">
                    <a:shade val="55000"/>
                    <a:shade val="87000"/>
                    <a:satMod val="125000"/>
                  </a:schemeClr>
                </a:gs>
                <a:gs pos="70000">
                  <a:schemeClr val="accent6">
                    <a:shade val="55000"/>
                    <a:tint val="100000"/>
                    <a:shade val="90000"/>
                    <a:satMod val="130000"/>
                  </a:schemeClr>
                </a:gs>
                <a:gs pos="100000">
                  <a:schemeClr val="accent6">
                    <a:shade val="55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Sheet1!$C$2</c:f>
            </c:numRef>
          </c:val>
          <c:extLst>
            <c:ext xmlns:c16="http://schemas.microsoft.com/office/drawing/2014/chart" uri="{C3380CC4-5D6E-409C-BE32-E72D297353CC}">
              <c16:uniqueId val="{00000001-456A-43A1-A6C1-B9CFA77AC3A1}"/>
            </c:ext>
          </c:extLst>
        </c:ser>
        <c:ser>
          <c:idx val="2"/>
          <c:order val="2"/>
          <c:tx>
            <c:strRef>
              <c:f>Sheet1!$D$1</c:f>
              <c:strCache>
                <c:ptCount val="1"/>
                <c:pt idx="0">
                  <c:v>FY'19</c:v>
                </c:pt>
              </c:strCache>
            </c:strRef>
          </c:tx>
          <c:spPr>
            <a:gradFill rotWithShape="1">
              <a:gsLst>
                <a:gs pos="0">
                  <a:schemeClr val="accent6">
                    <a:shade val="68000"/>
                    <a:shade val="85000"/>
                    <a:satMod val="130000"/>
                  </a:schemeClr>
                </a:gs>
                <a:gs pos="34000">
                  <a:schemeClr val="accent6">
                    <a:shade val="68000"/>
                    <a:shade val="87000"/>
                    <a:satMod val="125000"/>
                  </a:schemeClr>
                </a:gs>
                <a:gs pos="70000">
                  <a:schemeClr val="accent6">
                    <a:shade val="68000"/>
                    <a:tint val="100000"/>
                    <a:shade val="90000"/>
                    <a:satMod val="130000"/>
                  </a:schemeClr>
                </a:gs>
                <a:gs pos="100000">
                  <a:schemeClr val="accent6">
                    <a:shade val="68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Sheet1!$D$2</c:f>
            </c:numRef>
          </c:val>
          <c:extLst>
            <c:ext xmlns:c16="http://schemas.microsoft.com/office/drawing/2014/chart" uri="{C3380CC4-5D6E-409C-BE32-E72D297353CC}">
              <c16:uniqueId val="{00000002-456A-43A1-A6C1-B9CFA77AC3A1}"/>
            </c:ext>
          </c:extLst>
        </c:ser>
        <c:ser>
          <c:idx val="3"/>
          <c:order val="3"/>
          <c:tx>
            <c:strRef>
              <c:f>Sheet1!$E$1</c:f>
              <c:strCache>
                <c:ptCount val="1"/>
                <c:pt idx="0">
                  <c:v>FY'20</c:v>
                </c:pt>
              </c:strCache>
            </c:strRef>
          </c:tx>
          <c:spPr>
            <a:gradFill rotWithShape="1">
              <a:gsLst>
                <a:gs pos="0">
                  <a:schemeClr val="accent6">
                    <a:shade val="80000"/>
                    <a:shade val="85000"/>
                    <a:satMod val="130000"/>
                  </a:schemeClr>
                </a:gs>
                <a:gs pos="34000">
                  <a:schemeClr val="accent6">
                    <a:shade val="80000"/>
                    <a:shade val="87000"/>
                    <a:satMod val="125000"/>
                  </a:schemeClr>
                </a:gs>
                <a:gs pos="70000">
                  <a:schemeClr val="accent6">
                    <a:shade val="80000"/>
                    <a:tint val="100000"/>
                    <a:shade val="90000"/>
                    <a:satMod val="130000"/>
                  </a:schemeClr>
                </a:gs>
                <a:gs pos="100000">
                  <a:schemeClr val="accent6">
                    <a:shade val="80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Sheet1!$E$2</c:f>
              <c:numCache>
                <c:formatCode>General</c:formatCode>
                <c:ptCount val="1"/>
                <c:pt idx="0">
                  <c:v>619</c:v>
                </c:pt>
              </c:numCache>
            </c:numRef>
          </c:val>
          <c:extLst>
            <c:ext xmlns:c16="http://schemas.microsoft.com/office/drawing/2014/chart" uri="{C3380CC4-5D6E-409C-BE32-E72D297353CC}">
              <c16:uniqueId val="{00000003-456A-43A1-A6C1-B9CFA77AC3A1}"/>
            </c:ext>
          </c:extLst>
        </c:ser>
        <c:ser>
          <c:idx val="4"/>
          <c:order val="4"/>
          <c:tx>
            <c:strRef>
              <c:f>Sheet1!$F$1</c:f>
              <c:strCache>
                <c:ptCount val="1"/>
                <c:pt idx="0">
                  <c:v>FY'21</c:v>
                </c:pt>
              </c:strCache>
            </c:strRef>
          </c:tx>
          <c:spPr>
            <a:gradFill rotWithShape="1">
              <a:gsLst>
                <a:gs pos="0">
                  <a:schemeClr val="accent6">
                    <a:shade val="93000"/>
                    <a:shade val="85000"/>
                    <a:satMod val="130000"/>
                  </a:schemeClr>
                </a:gs>
                <a:gs pos="34000">
                  <a:schemeClr val="accent6">
                    <a:shade val="93000"/>
                    <a:shade val="87000"/>
                    <a:satMod val="125000"/>
                  </a:schemeClr>
                </a:gs>
                <a:gs pos="70000">
                  <a:schemeClr val="accent6">
                    <a:shade val="93000"/>
                    <a:tint val="100000"/>
                    <a:shade val="90000"/>
                    <a:satMod val="130000"/>
                  </a:schemeClr>
                </a:gs>
                <a:gs pos="100000">
                  <a:schemeClr val="accent6">
                    <a:shade val="93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Sheet1!$F$2</c:f>
              <c:numCache>
                <c:formatCode>General</c:formatCode>
                <c:ptCount val="1"/>
                <c:pt idx="0">
                  <c:v>587</c:v>
                </c:pt>
              </c:numCache>
            </c:numRef>
          </c:val>
          <c:extLst>
            <c:ext xmlns:c16="http://schemas.microsoft.com/office/drawing/2014/chart" uri="{C3380CC4-5D6E-409C-BE32-E72D297353CC}">
              <c16:uniqueId val="{00000004-456A-43A1-A6C1-B9CFA77AC3A1}"/>
            </c:ext>
          </c:extLst>
        </c:ser>
        <c:ser>
          <c:idx val="5"/>
          <c:order val="5"/>
          <c:tx>
            <c:strRef>
              <c:f>Sheet1!$G$1</c:f>
              <c:strCache>
                <c:ptCount val="1"/>
                <c:pt idx="0">
                  <c:v>FY'22</c:v>
                </c:pt>
              </c:strCache>
            </c:strRef>
          </c:tx>
          <c:spPr>
            <a:gradFill rotWithShape="1">
              <a:gsLst>
                <a:gs pos="0">
                  <a:schemeClr val="accent6">
                    <a:tint val="94000"/>
                    <a:shade val="85000"/>
                    <a:satMod val="130000"/>
                  </a:schemeClr>
                </a:gs>
                <a:gs pos="34000">
                  <a:schemeClr val="accent6">
                    <a:tint val="94000"/>
                    <a:shade val="87000"/>
                    <a:satMod val="125000"/>
                  </a:schemeClr>
                </a:gs>
                <a:gs pos="70000">
                  <a:schemeClr val="accent6">
                    <a:tint val="94000"/>
                    <a:tint val="100000"/>
                    <a:shade val="90000"/>
                    <a:satMod val="130000"/>
                  </a:schemeClr>
                </a:gs>
                <a:gs pos="100000">
                  <a:schemeClr val="accent6">
                    <a:tint val="94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Sheet1!$G$2</c:f>
              <c:numCache>
                <c:formatCode>General</c:formatCode>
                <c:ptCount val="1"/>
                <c:pt idx="0">
                  <c:v>704</c:v>
                </c:pt>
              </c:numCache>
            </c:numRef>
          </c:val>
          <c:extLst>
            <c:ext xmlns:c16="http://schemas.microsoft.com/office/drawing/2014/chart" uri="{C3380CC4-5D6E-409C-BE32-E72D297353CC}">
              <c16:uniqueId val="{00000005-456A-43A1-A6C1-B9CFA77AC3A1}"/>
            </c:ext>
          </c:extLst>
        </c:ser>
        <c:ser>
          <c:idx val="6"/>
          <c:order val="6"/>
          <c:tx>
            <c:strRef>
              <c:f>Sheet1!$H$1</c:f>
              <c:strCache>
                <c:ptCount val="1"/>
                <c:pt idx="0">
                  <c:v>FY'23</c:v>
                </c:pt>
              </c:strCache>
            </c:strRef>
          </c:tx>
          <c:spPr>
            <a:gradFill rotWithShape="1">
              <a:gsLst>
                <a:gs pos="0">
                  <a:schemeClr val="accent6">
                    <a:tint val="81000"/>
                    <a:shade val="85000"/>
                    <a:satMod val="130000"/>
                  </a:schemeClr>
                </a:gs>
                <a:gs pos="34000">
                  <a:schemeClr val="accent6">
                    <a:tint val="81000"/>
                    <a:shade val="87000"/>
                    <a:satMod val="125000"/>
                  </a:schemeClr>
                </a:gs>
                <a:gs pos="70000">
                  <a:schemeClr val="accent6">
                    <a:tint val="81000"/>
                    <a:tint val="100000"/>
                    <a:shade val="90000"/>
                    <a:satMod val="130000"/>
                  </a:schemeClr>
                </a:gs>
                <a:gs pos="100000">
                  <a:schemeClr val="accent6">
                    <a:tint val="81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Sheet1!$H$2</c:f>
              <c:numCache>
                <c:formatCode>General</c:formatCode>
                <c:ptCount val="1"/>
                <c:pt idx="0">
                  <c:v>743</c:v>
                </c:pt>
              </c:numCache>
            </c:numRef>
          </c:val>
          <c:extLst>
            <c:ext xmlns:c16="http://schemas.microsoft.com/office/drawing/2014/chart" uri="{C3380CC4-5D6E-409C-BE32-E72D297353CC}">
              <c16:uniqueId val="{00000006-456A-43A1-A6C1-B9CFA77AC3A1}"/>
            </c:ext>
          </c:extLst>
        </c:ser>
        <c:ser>
          <c:idx val="7"/>
          <c:order val="7"/>
          <c:tx>
            <c:strRef>
              <c:f>Sheet1!$I$1</c:f>
              <c:strCache>
                <c:ptCount val="1"/>
                <c:pt idx="0">
                  <c:v>FY'24</c:v>
                </c:pt>
              </c:strCache>
            </c:strRef>
          </c:tx>
          <c:spPr>
            <a:gradFill rotWithShape="1">
              <a:gsLst>
                <a:gs pos="0">
                  <a:schemeClr val="accent6">
                    <a:tint val="69000"/>
                    <a:shade val="85000"/>
                    <a:satMod val="130000"/>
                  </a:schemeClr>
                </a:gs>
                <a:gs pos="34000">
                  <a:schemeClr val="accent6">
                    <a:tint val="69000"/>
                    <a:shade val="87000"/>
                    <a:satMod val="125000"/>
                  </a:schemeClr>
                </a:gs>
                <a:gs pos="70000">
                  <a:schemeClr val="accent6">
                    <a:tint val="69000"/>
                    <a:tint val="100000"/>
                    <a:shade val="90000"/>
                    <a:satMod val="130000"/>
                  </a:schemeClr>
                </a:gs>
                <a:gs pos="100000">
                  <a:schemeClr val="accent6">
                    <a:tint val="69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Sheet1!$I$2</c:f>
              <c:numCache>
                <c:formatCode>General</c:formatCode>
                <c:ptCount val="1"/>
                <c:pt idx="0">
                  <c:v>786</c:v>
                </c:pt>
              </c:numCache>
            </c:numRef>
          </c:val>
          <c:extLst>
            <c:ext xmlns:c16="http://schemas.microsoft.com/office/drawing/2014/chart" uri="{C3380CC4-5D6E-409C-BE32-E72D297353CC}">
              <c16:uniqueId val="{00000007-456A-43A1-A6C1-B9CFA77AC3A1}"/>
            </c:ext>
          </c:extLst>
        </c:ser>
        <c:ser>
          <c:idx val="8"/>
          <c:order val="8"/>
          <c:tx>
            <c:strRef>
              <c:f>Sheet1!$J$1</c:f>
              <c:strCache>
                <c:ptCount val="1"/>
                <c:pt idx="0">
                  <c:v>FY'25</c:v>
                </c:pt>
              </c:strCache>
            </c:strRef>
          </c:tx>
          <c:spPr>
            <a:gradFill rotWithShape="1">
              <a:gsLst>
                <a:gs pos="0">
                  <a:schemeClr val="accent6">
                    <a:tint val="56000"/>
                    <a:shade val="85000"/>
                    <a:satMod val="130000"/>
                  </a:schemeClr>
                </a:gs>
                <a:gs pos="34000">
                  <a:schemeClr val="accent6">
                    <a:tint val="56000"/>
                    <a:shade val="87000"/>
                    <a:satMod val="125000"/>
                  </a:schemeClr>
                </a:gs>
                <a:gs pos="70000">
                  <a:schemeClr val="accent6">
                    <a:tint val="56000"/>
                    <a:tint val="100000"/>
                    <a:shade val="90000"/>
                    <a:satMod val="130000"/>
                  </a:schemeClr>
                </a:gs>
                <a:gs pos="100000">
                  <a:schemeClr val="accent6">
                    <a:tint val="56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Sheet1!$J$2</c:f>
              <c:numCache>
                <c:formatCode>General</c:formatCode>
                <c:ptCount val="1"/>
                <c:pt idx="0">
                  <c:v>848</c:v>
                </c:pt>
              </c:numCache>
            </c:numRef>
          </c:val>
          <c:extLst>
            <c:ext xmlns:c16="http://schemas.microsoft.com/office/drawing/2014/chart" uri="{C3380CC4-5D6E-409C-BE32-E72D297353CC}">
              <c16:uniqueId val="{00000008-456A-43A1-A6C1-B9CFA77AC3A1}"/>
            </c:ext>
          </c:extLst>
        </c:ser>
        <c:ser>
          <c:idx val="9"/>
          <c:order val="9"/>
          <c:tx>
            <c:strRef>
              <c:f>Sheet1!$K$1</c:f>
              <c:strCache>
                <c:ptCount val="1"/>
                <c:pt idx="0">
                  <c:v>FY'26</c:v>
                </c:pt>
              </c:strCache>
            </c:strRef>
          </c:tx>
          <c:spPr>
            <a:gradFill rotWithShape="1">
              <a:gsLst>
                <a:gs pos="0">
                  <a:schemeClr val="accent6">
                    <a:tint val="43000"/>
                    <a:shade val="85000"/>
                    <a:satMod val="130000"/>
                  </a:schemeClr>
                </a:gs>
                <a:gs pos="34000">
                  <a:schemeClr val="accent6">
                    <a:tint val="43000"/>
                    <a:shade val="87000"/>
                    <a:satMod val="125000"/>
                  </a:schemeClr>
                </a:gs>
                <a:gs pos="70000">
                  <a:schemeClr val="accent6">
                    <a:tint val="43000"/>
                    <a:tint val="100000"/>
                    <a:shade val="90000"/>
                    <a:satMod val="130000"/>
                  </a:schemeClr>
                </a:gs>
                <a:gs pos="100000">
                  <a:schemeClr val="accent6">
                    <a:tint val="43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c:f>
              <c:strCache>
                <c:ptCount val="1"/>
                <c:pt idx="0">
                  <c:v>PNG (Million SCM)</c:v>
                </c:pt>
              </c:strCache>
            </c:strRef>
          </c:cat>
          <c:val>
            <c:numRef>
              <c:f>Sheet1!$K$2</c:f>
              <c:numCache>
                <c:formatCode>General</c:formatCode>
                <c:ptCount val="1"/>
                <c:pt idx="0">
                  <c:v>894</c:v>
                </c:pt>
              </c:numCache>
            </c:numRef>
          </c:val>
          <c:extLst>
            <c:ext xmlns:c16="http://schemas.microsoft.com/office/drawing/2014/chart" uri="{C3380CC4-5D6E-409C-BE32-E72D297353CC}">
              <c16:uniqueId val="{00000000-C5B6-4813-98EB-A6B3352620D0}"/>
            </c:ext>
          </c:extLst>
        </c:ser>
        <c:dLbls>
          <c:dLblPos val="inEnd"/>
          <c:showLegendKey val="0"/>
          <c:showVal val="1"/>
          <c:showCatName val="0"/>
          <c:showSerName val="0"/>
          <c:showPercent val="0"/>
          <c:showBubbleSize val="0"/>
        </c:dLbls>
        <c:gapWidth val="100"/>
        <c:overlap val="-24"/>
        <c:axId val="384594768"/>
        <c:axId val="384606136"/>
      </c:barChart>
      <c:catAx>
        <c:axId val="38459476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84606136"/>
        <c:crosses val="autoZero"/>
        <c:auto val="1"/>
        <c:lblAlgn val="ctr"/>
        <c:lblOffset val="100"/>
        <c:noMultiLvlLbl val="0"/>
      </c:catAx>
      <c:valAx>
        <c:axId val="384606136"/>
        <c:scaling>
          <c:orientation val="minMax"/>
        </c:scaling>
        <c:delete val="1"/>
        <c:axPos val="l"/>
        <c:numFmt formatCode="General" sourceLinked="1"/>
        <c:majorTickMark val="none"/>
        <c:minorTickMark val="none"/>
        <c:tickLblPos val="nextTo"/>
        <c:crossAx val="384594768"/>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
          <c:y val="3.9215686274509803E-2"/>
          <c:w val="0.94465299169002503"/>
          <c:h val="0.67563378107148375"/>
        </c:manualLayout>
      </c:layout>
      <c:barChart>
        <c:barDir val="col"/>
        <c:grouping val="clustered"/>
        <c:varyColors val="0"/>
        <c:ser>
          <c:idx val="0"/>
          <c:order val="0"/>
          <c:tx>
            <c:strRef>
              <c:f>Sheet1!$B$1</c:f>
              <c:strCache>
                <c:ptCount val="1"/>
                <c:pt idx="0">
                  <c:v>FY'17</c:v>
                </c:pt>
              </c:strCache>
            </c:strRef>
          </c:tx>
          <c:spPr>
            <a:gradFill rotWithShape="1">
              <a:gsLst>
                <a:gs pos="0">
                  <a:schemeClr val="accent6">
                    <a:tint val="43000"/>
                    <a:tint val="65000"/>
                    <a:shade val="92000"/>
                    <a:satMod val="130000"/>
                  </a:schemeClr>
                </a:gs>
                <a:gs pos="45000">
                  <a:schemeClr val="accent6">
                    <a:tint val="43000"/>
                    <a:tint val="60000"/>
                    <a:shade val="99000"/>
                    <a:satMod val="120000"/>
                  </a:schemeClr>
                </a:gs>
                <a:gs pos="100000">
                  <a:schemeClr val="accent6">
                    <a:tint val="43000"/>
                    <a:tint val="55000"/>
                    <a:satMod val="140000"/>
                  </a:schemeClr>
                </a:gs>
              </a:gsLst>
              <a:path path="circle">
                <a:fillToRect l="100000" t="100000" r="100000" b="100000"/>
              </a:path>
            </a:gradFill>
            <a:ln w="9525" cap="flat" cmpd="sng" algn="ctr">
              <a:solidFill>
                <a:schemeClr val="accent6">
                  <a:tint val="43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Sheet1!$B$2</c:f>
            </c:numRef>
          </c:val>
          <c:extLst>
            <c:ext xmlns:c16="http://schemas.microsoft.com/office/drawing/2014/chart" uri="{C3380CC4-5D6E-409C-BE32-E72D297353CC}">
              <c16:uniqueId val="{00000000-70FC-49FA-9F73-7DBF4D95BFCE}"/>
            </c:ext>
          </c:extLst>
        </c:ser>
        <c:ser>
          <c:idx val="1"/>
          <c:order val="1"/>
          <c:tx>
            <c:strRef>
              <c:f>Sheet1!$C$1</c:f>
              <c:strCache>
                <c:ptCount val="1"/>
                <c:pt idx="0">
                  <c:v>FY'18</c:v>
                </c:pt>
              </c:strCache>
            </c:strRef>
          </c:tx>
          <c:spPr>
            <a:gradFill rotWithShape="1">
              <a:gsLst>
                <a:gs pos="0">
                  <a:schemeClr val="accent6">
                    <a:tint val="56000"/>
                    <a:tint val="65000"/>
                    <a:shade val="92000"/>
                    <a:satMod val="130000"/>
                  </a:schemeClr>
                </a:gs>
                <a:gs pos="45000">
                  <a:schemeClr val="accent6">
                    <a:tint val="56000"/>
                    <a:tint val="60000"/>
                    <a:shade val="99000"/>
                    <a:satMod val="120000"/>
                  </a:schemeClr>
                </a:gs>
                <a:gs pos="100000">
                  <a:schemeClr val="accent6">
                    <a:tint val="56000"/>
                    <a:tint val="55000"/>
                    <a:satMod val="140000"/>
                  </a:schemeClr>
                </a:gs>
              </a:gsLst>
              <a:path path="circle">
                <a:fillToRect l="100000" t="100000" r="100000" b="100000"/>
              </a:path>
            </a:gradFill>
            <a:ln w="9525" cap="flat" cmpd="sng" algn="ctr">
              <a:solidFill>
                <a:schemeClr val="accent6">
                  <a:tint val="56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Sheet1!$C$2</c:f>
            </c:numRef>
          </c:val>
          <c:extLst>
            <c:ext xmlns:c16="http://schemas.microsoft.com/office/drawing/2014/chart" uri="{C3380CC4-5D6E-409C-BE32-E72D297353CC}">
              <c16:uniqueId val="{00000001-70FC-49FA-9F73-7DBF4D95BFCE}"/>
            </c:ext>
          </c:extLst>
        </c:ser>
        <c:ser>
          <c:idx val="2"/>
          <c:order val="2"/>
          <c:tx>
            <c:strRef>
              <c:f>Sheet1!$D$1</c:f>
              <c:strCache>
                <c:ptCount val="1"/>
                <c:pt idx="0">
                  <c:v>FY'19</c:v>
                </c:pt>
              </c:strCache>
            </c:strRef>
          </c:tx>
          <c:spPr>
            <a:gradFill rotWithShape="1">
              <a:gsLst>
                <a:gs pos="0">
                  <a:schemeClr val="accent6">
                    <a:tint val="69000"/>
                    <a:tint val="65000"/>
                    <a:shade val="92000"/>
                    <a:satMod val="130000"/>
                  </a:schemeClr>
                </a:gs>
                <a:gs pos="45000">
                  <a:schemeClr val="accent6">
                    <a:tint val="69000"/>
                    <a:tint val="60000"/>
                    <a:shade val="99000"/>
                    <a:satMod val="120000"/>
                  </a:schemeClr>
                </a:gs>
                <a:gs pos="100000">
                  <a:schemeClr val="accent6">
                    <a:tint val="69000"/>
                    <a:tint val="55000"/>
                    <a:satMod val="140000"/>
                  </a:schemeClr>
                </a:gs>
              </a:gsLst>
              <a:path path="circle">
                <a:fillToRect l="100000" t="100000" r="100000" b="100000"/>
              </a:path>
            </a:gradFill>
            <a:ln w="9525" cap="flat" cmpd="sng" algn="ctr">
              <a:solidFill>
                <a:schemeClr val="accent6">
                  <a:tint val="69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Sheet1!$D$2</c:f>
            </c:numRef>
          </c:val>
          <c:extLst>
            <c:ext xmlns:c16="http://schemas.microsoft.com/office/drawing/2014/chart" uri="{C3380CC4-5D6E-409C-BE32-E72D297353CC}">
              <c16:uniqueId val="{00000002-70FC-49FA-9F73-7DBF4D95BFCE}"/>
            </c:ext>
          </c:extLst>
        </c:ser>
        <c:ser>
          <c:idx val="3"/>
          <c:order val="3"/>
          <c:tx>
            <c:strRef>
              <c:f>Sheet1!$E$1</c:f>
              <c:strCache>
                <c:ptCount val="1"/>
                <c:pt idx="0">
                  <c:v>FY'20</c:v>
                </c:pt>
              </c:strCache>
            </c:strRef>
          </c:tx>
          <c:spPr>
            <a:gradFill rotWithShape="1">
              <a:gsLst>
                <a:gs pos="0">
                  <a:schemeClr val="accent6">
                    <a:tint val="81000"/>
                    <a:tint val="65000"/>
                    <a:shade val="92000"/>
                    <a:satMod val="130000"/>
                  </a:schemeClr>
                </a:gs>
                <a:gs pos="45000">
                  <a:schemeClr val="accent6">
                    <a:tint val="81000"/>
                    <a:tint val="60000"/>
                    <a:shade val="99000"/>
                    <a:satMod val="120000"/>
                  </a:schemeClr>
                </a:gs>
                <a:gs pos="100000">
                  <a:schemeClr val="accent6">
                    <a:tint val="81000"/>
                    <a:tint val="55000"/>
                    <a:satMod val="140000"/>
                  </a:schemeClr>
                </a:gs>
              </a:gsLst>
              <a:path path="circle">
                <a:fillToRect l="100000" t="100000" r="100000" b="100000"/>
              </a:path>
            </a:gradFill>
            <a:ln w="9525" cap="flat" cmpd="sng" algn="ctr">
              <a:solidFill>
                <a:schemeClr val="accent6">
                  <a:tint val="81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Sheet1!$E$2</c:f>
              <c:numCache>
                <c:formatCode>General</c:formatCode>
                <c:ptCount val="1"/>
                <c:pt idx="0">
                  <c:v>2357</c:v>
                </c:pt>
              </c:numCache>
            </c:numRef>
          </c:val>
          <c:extLst>
            <c:ext xmlns:c16="http://schemas.microsoft.com/office/drawing/2014/chart" uri="{C3380CC4-5D6E-409C-BE32-E72D297353CC}">
              <c16:uniqueId val="{00000003-70FC-49FA-9F73-7DBF4D95BFCE}"/>
            </c:ext>
          </c:extLst>
        </c:ser>
        <c:ser>
          <c:idx val="4"/>
          <c:order val="4"/>
          <c:tx>
            <c:strRef>
              <c:f>Sheet1!$F$1</c:f>
              <c:strCache>
                <c:ptCount val="1"/>
                <c:pt idx="0">
                  <c:v>FY'21</c:v>
                </c:pt>
              </c:strCache>
            </c:strRef>
          </c:tx>
          <c:spPr>
            <a:gradFill rotWithShape="1">
              <a:gsLst>
                <a:gs pos="0">
                  <a:schemeClr val="accent6">
                    <a:tint val="94000"/>
                    <a:tint val="65000"/>
                    <a:shade val="92000"/>
                    <a:satMod val="130000"/>
                  </a:schemeClr>
                </a:gs>
                <a:gs pos="45000">
                  <a:schemeClr val="accent6">
                    <a:tint val="94000"/>
                    <a:tint val="60000"/>
                    <a:shade val="99000"/>
                    <a:satMod val="120000"/>
                  </a:schemeClr>
                </a:gs>
                <a:gs pos="100000">
                  <a:schemeClr val="accent6">
                    <a:tint val="94000"/>
                    <a:tint val="55000"/>
                    <a:satMod val="140000"/>
                  </a:schemeClr>
                </a:gs>
              </a:gsLst>
              <a:path path="circle">
                <a:fillToRect l="100000" t="100000" r="100000" b="100000"/>
              </a:path>
            </a:gradFill>
            <a:ln w="9525" cap="flat" cmpd="sng" algn="ctr">
              <a:solidFill>
                <a:schemeClr val="accent6">
                  <a:tint val="94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Sheet1!$F$2</c:f>
              <c:numCache>
                <c:formatCode>General</c:formatCode>
                <c:ptCount val="1"/>
                <c:pt idx="0">
                  <c:v>1944</c:v>
                </c:pt>
              </c:numCache>
            </c:numRef>
          </c:val>
          <c:extLst>
            <c:ext xmlns:c16="http://schemas.microsoft.com/office/drawing/2014/chart" uri="{C3380CC4-5D6E-409C-BE32-E72D297353CC}">
              <c16:uniqueId val="{00000004-70FC-49FA-9F73-7DBF4D95BFCE}"/>
            </c:ext>
          </c:extLst>
        </c:ser>
        <c:ser>
          <c:idx val="5"/>
          <c:order val="5"/>
          <c:tx>
            <c:strRef>
              <c:f>Sheet1!$G$1</c:f>
              <c:strCache>
                <c:ptCount val="1"/>
                <c:pt idx="0">
                  <c:v>FY'22</c:v>
                </c:pt>
              </c:strCache>
            </c:strRef>
          </c:tx>
          <c:spPr>
            <a:gradFill rotWithShape="1">
              <a:gsLst>
                <a:gs pos="0">
                  <a:schemeClr val="accent6">
                    <a:shade val="93000"/>
                    <a:tint val="65000"/>
                    <a:shade val="92000"/>
                    <a:satMod val="130000"/>
                  </a:schemeClr>
                </a:gs>
                <a:gs pos="45000">
                  <a:schemeClr val="accent6">
                    <a:shade val="93000"/>
                    <a:tint val="60000"/>
                    <a:shade val="99000"/>
                    <a:satMod val="120000"/>
                  </a:schemeClr>
                </a:gs>
                <a:gs pos="100000">
                  <a:schemeClr val="accent6">
                    <a:shade val="93000"/>
                    <a:tint val="55000"/>
                    <a:satMod val="140000"/>
                  </a:schemeClr>
                </a:gs>
              </a:gsLst>
              <a:path path="circle">
                <a:fillToRect l="100000" t="100000" r="100000" b="100000"/>
              </a:path>
            </a:gradFill>
            <a:ln w="9525" cap="flat" cmpd="sng" algn="ctr">
              <a:solidFill>
                <a:schemeClr val="accent6">
                  <a:shade val="93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Sheet1!$G$2</c:f>
              <c:numCache>
                <c:formatCode>General</c:formatCode>
                <c:ptCount val="1"/>
                <c:pt idx="0">
                  <c:v>2551</c:v>
                </c:pt>
              </c:numCache>
            </c:numRef>
          </c:val>
          <c:extLst>
            <c:ext xmlns:c16="http://schemas.microsoft.com/office/drawing/2014/chart" uri="{C3380CC4-5D6E-409C-BE32-E72D297353CC}">
              <c16:uniqueId val="{00000005-70FC-49FA-9F73-7DBF4D95BFCE}"/>
            </c:ext>
          </c:extLst>
        </c:ser>
        <c:ser>
          <c:idx val="6"/>
          <c:order val="6"/>
          <c:tx>
            <c:strRef>
              <c:f>Sheet1!$H$1</c:f>
              <c:strCache>
                <c:ptCount val="1"/>
                <c:pt idx="0">
                  <c:v>FY'23</c:v>
                </c:pt>
              </c:strCache>
            </c:strRef>
          </c:tx>
          <c:spPr>
            <a:gradFill rotWithShape="1">
              <a:gsLst>
                <a:gs pos="0">
                  <a:schemeClr val="accent6">
                    <a:shade val="80000"/>
                    <a:tint val="65000"/>
                    <a:shade val="92000"/>
                    <a:satMod val="130000"/>
                  </a:schemeClr>
                </a:gs>
                <a:gs pos="45000">
                  <a:schemeClr val="accent6">
                    <a:shade val="80000"/>
                    <a:tint val="60000"/>
                    <a:shade val="99000"/>
                    <a:satMod val="120000"/>
                  </a:schemeClr>
                </a:gs>
                <a:gs pos="100000">
                  <a:schemeClr val="accent6">
                    <a:shade val="80000"/>
                    <a:tint val="55000"/>
                    <a:satMod val="140000"/>
                  </a:schemeClr>
                </a:gs>
              </a:gsLst>
              <a:path path="circle">
                <a:fillToRect l="100000" t="100000" r="100000" b="100000"/>
              </a:path>
            </a:gradFill>
            <a:ln w="9525" cap="flat" cmpd="sng" algn="ctr">
              <a:solidFill>
                <a:schemeClr val="accent6">
                  <a:shade val="80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Sheet1!$H$2</c:f>
              <c:numCache>
                <c:formatCode>General</c:formatCode>
                <c:ptCount val="1"/>
                <c:pt idx="0">
                  <c:v>2952</c:v>
                </c:pt>
              </c:numCache>
            </c:numRef>
          </c:val>
          <c:extLst>
            <c:ext xmlns:c16="http://schemas.microsoft.com/office/drawing/2014/chart" uri="{C3380CC4-5D6E-409C-BE32-E72D297353CC}">
              <c16:uniqueId val="{00000006-70FC-49FA-9F73-7DBF4D95BFCE}"/>
            </c:ext>
          </c:extLst>
        </c:ser>
        <c:ser>
          <c:idx val="7"/>
          <c:order val="7"/>
          <c:tx>
            <c:strRef>
              <c:f>Sheet1!$I$1</c:f>
              <c:strCache>
                <c:ptCount val="1"/>
                <c:pt idx="0">
                  <c:v>FY'24</c:v>
                </c:pt>
              </c:strCache>
            </c:strRef>
          </c:tx>
          <c:spPr>
            <a:gradFill rotWithShape="1">
              <a:gsLst>
                <a:gs pos="0">
                  <a:schemeClr val="accent6">
                    <a:shade val="68000"/>
                    <a:tint val="65000"/>
                    <a:shade val="92000"/>
                    <a:satMod val="130000"/>
                  </a:schemeClr>
                </a:gs>
                <a:gs pos="45000">
                  <a:schemeClr val="accent6">
                    <a:shade val="68000"/>
                    <a:tint val="60000"/>
                    <a:shade val="99000"/>
                    <a:satMod val="120000"/>
                  </a:schemeClr>
                </a:gs>
                <a:gs pos="100000">
                  <a:schemeClr val="accent6">
                    <a:shade val="68000"/>
                    <a:tint val="55000"/>
                    <a:satMod val="140000"/>
                  </a:schemeClr>
                </a:gs>
              </a:gsLst>
              <a:path path="circle">
                <a:fillToRect l="100000" t="100000" r="100000" b="100000"/>
              </a:path>
            </a:gradFill>
            <a:ln w="9525" cap="flat" cmpd="sng" algn="ctr">
              <a:solidFill>
                <a:schemeClr val="accent6">
                  <a:shade val="68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Sheet1!$I$2</c:f>
              <c:numCache>
                <c:formatCode>General</c:formatCode>
                <c:ptCount val="1"/>
                <c:pt idx="0">
                  <c:v>3084</c:v>
                </c:pt>
              </c:numCache>
            </c:numRef>
          </c:val>
          <c:extLst>
            <c:ext xmlns:c16="http://schemas.microsoft.com/office/drawing/2014/chart" uri="{C3380CC4-5D6E-409C-BE32-E72D297353CC}">
              <c16:uniqueId val="{00000007-70FC-49FA-9F73-7DBF4D95BFCE}"/>
            </c:ext>
          </c:extLst>
        </c:ser>
        <c:ser>
          <c:idx val="8"/>
          <c:order val="8"/>
          <c:tx>
            <c:strRef>
              <c:f>Sheet1!$J$1</c:f>
              <c:strCache>
                <c:ptCount val="1"/>
                <c:pt idx="0">
                  <c:v>FY'25</c:v>
                </c:pt>
              </c:strCache>
            </c:strRef>
          </c:tx>
          <c:spPr>
            <a:gradFill rotWithShape="1">
              <a:gsLst>
                <a:gs pos="0">
                  <a:schemeClr val="accent6">
                    <a:shade val="55000"/>
                    <a:tint val="65000"/>
                    <a:shade val="92000"/>
                    <a:satMod val="130000"/>
                  </a:schemeClr>
                </a:gs>
                <a:gs pos="45000">
                  <a:schemeClr val="accent6">
                    <a:shade val="55000"/>
                    <a:tint val="60000"/>
                    <a:shade val="99000"/>
                    <a:satMod val="120000"/>
                  </a:schemeClr>
                </a:gs>
                <a:gs pos="100000">
                  <a:schemeClr val="accent6">
                    <a:shade val="55000"/>
                    <a:tint val="55000"/>
                    <a:satMod val="140000"/>
                  </a:schemeClr>
                </a:gs>
              </a:gsLst>
              <a:path path="circle">
                <a:fillToRect l="100000" t="100000" r="100000" b="100000"/>
              </a:path>
            </a:gradFill>
            <a:ln w="9525" cap="flat" cmpd="sng" algn="ctr">
              <a:solidFill>
                <a:schemeClr val="accent6">
                  <a:shade val="55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Sheet1!$J$2</c:f>
              <c:numCache>
                <c:formatCode>General</c:formatCode>
                <c:ptCount val="1"/>
                <c:pt idx="0">
                  <c:v>3281</c:v>
                </c:pt>
              </c:numCache>
            </c:numRef>
          </c:val>
          <c:extLst>
            <c:ext xmlns:c16="http://schemas.microsoft.com/office/drawing/2014/chart" uri="{C3380CC4-5D6E-409C-BE32-E72D297353CC}">
              <c16:uniqueId val="{00000008-70FC-49FA-9F73-7DBF4D95BFCE}"/>
            </c:ext>
          </c:extLst>
        </c:ser>
        <c:ser>
          <c:idx val="9"/>
          <c:order val="9"/>
          <c:tx>
            <c:strRef>
              <c:f>Sheet1!$K$1</c:f>
              <c:strCache>
                <c:ptCount val="1"/>
                <c:pt idx="0">
                  <c:v>FY'26</c:v>
                </c:pt>
              </c:strCache>
            </c:strRef>
          </c:tx>
          <c:spPr>
            <a:gradFill rotWithShape="1">
              <a:gsLst>
                <a:gs pos="0">
                  <a:schemeClr val="accent6">
                    <a:shade val="42000"/>
                    <a:tint val="65000"/>
                    <a:shade val="92000"/>
                    <a:satMod val="130000"/>
                  </a:schemeClr>
                </a:gs>
                <a:gs pos="45000">
                  <a:schemeClr val="accent6">
                    <a:shade val="42000"/>
                    <a:tint val="60000"/>
                    <a:shade val="99000"/>
                    <a:satMod val="120000"/>
                  </a:schemeClr>
                </a:gs>
                <a:gs pos="100000">
                  <a:schemeClr val="accent6">
                    <a:shade val="42000"/>
                    <a:tint val="55000"/>
                    <a:satMod val="140000"/>
                  </a:schemeClr>
                </a:gs>
              </a:gsLst>
              <a:path path="circle">
                <a:fillToRect l="100000" t="100000" r="100000" b="100000"/>
              </a:path>
            </a:gradFill>
            <a:ln w="9525" cap="flat" cmpd="sng" algn="ctr">
              <a:solidFill>
                <a:schemeClr val="accent6">
                  <a:shade val="42000"/>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Sale (Million SCM)</c:v>
                </c:pt>
              </c:strCache>
            </c:strRef>
          </c:cat>
          <c:val>
            <c:numRef>
              <c:f>Sheet1!$K$2</c:f>
              <c:numCache>
                <c:formatCode>General</c:formatCode>
                <c:ptCount val="1"/>
                <c:pt idx="0">
                  <c:v>3427</c:v>
                </c:pt>
              </c:numCache>
            </c:numRef>
          </c:val>
          <c:extLst>
            <c:ext xmlns:c16="http://schemas.microsoft.com/office/drawing/2014/chart" uri="{C3380CC4-5D6E-409C-BE32-E72D297353CC}">
              <c16:uniqueId val="{00000001-E093-4FCD-A28C-D232A291F9DA}"/>
            </c:ext>
          </c:extLst>
        </c:ser>
        <c:dLbls>
          <c:dLblPos val="inEnd"/>
          <c:showLegendKey val="0"/>
          <c:showVal val="1"/>
          <c:showCatName val="0"/>
          <c:showSerName val="0"/>
          <c:showPercent val="0"/>
          <c:showBubbleSize val="0"/>
        </c:dLbls>
        <c:gapWidth val="100"/>
        <c:overlap val="-24"/>
        <c:axId val="384594376"/>
        <c:axId val="384598688"/>
      </c:barChart>
      <c:catAx>
        <c:axId val="38459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384598688"/>
        <c:crosses val="autoZero"/>
        <c:auto val="1"/>
        <c:lblAlgn val="ctr"/>
        <c:lblOffset val="100"/>
        <c:noMultiLvlLbl val="0"/>
      </c:catAx>
      <c:valAx>
        <c:axId val="384598688"/>
        <c:scaling>
          <c:orientation val="minMax"/>
        </c:scaling>
        <c:delete val="1"/>
        <c:axPos val="l"/>
        <c:numFmt formatCode="General" sourceLinked="1"/>
        <c:majorTickMark val="none"/>
        <c:minorTickMark val="none"/>
        <c:tickLblPos val="nextTo"/>
        <c:crossAx val="3845943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FY'17</c:v>
                </c:pt>
              </c:strCache>
            </c:strRef>
          </c:tx>
          <c:spPr>
            <a:gradFill rotWithShape="1">
              <a:gsLst>
                <a:gs pos="0">
                  <a:schemeClr val="accent2">
                    <a:shade val="42000"/>
                    <a:shade val="85000"/>
                    <a:satMod val="130000"/>
                  </a:schemeClr>
                </a:gs>
                <a:gs pos="34000">
                  <a:schemeClr val="accent2">
                    <a:shade val="42000"/>
                    <a:shade val="87000"/>
                    <a:satMod val="125000"/>
                  </a:schemeClr>
                </a:gs>
                <a:gs pos="70000">
                  <a:schemeClr val="accent2">
                    <a:shade val="42000"/>
                    <a:tint val="100000"/>
                    <a:shade val="90000"/>
                    <a:satMod val="130000"/>
                  </a:schemeClr>
                </a:gs>
                <a:gs pos="100000">
                  <a:schemeClr val="accent2">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Sheet1!$B$2</c:f>
            </c:numRef>
          </c:val>
          <c:extLst>
            <c:ext xmlns:c16="http://schemas.microsoft.com/office/drawing/2014/chart" uri="{C3380CC4-5D6E-409C-BE32-E72D297353CC}">
              <c16:uniqueId val="{00000000-DA7F-431C-8B1B-71D43D9F6FDD}"/>
            </c:ext>
          </c:extLst>
        </c:ser>
        <c:ser>
          <c:idx val="1"/>
          <c:order val="1"/>
          <c:tx>
            <c:strRef>
              <c:f>Sheet1!$C$1</c:f>
              <c:strCache>
                <c:ptCount val="1"/>
                <c:pt idx="0">
                  <c:v>FY'18</c:v>
                </c:pt>
              </c:strCache>
            </c:strRef>
          </c:tx>
          <c:spPr>
            <a:gradFill rotWithShape="1">
              <a:gsLst>
                <a:gs pos="0">
                  <a:schemeClr val="accent2">
                    <a:shade val="55000"/>
                    <a:shade val="85000"/>
                    <a:satMod val="130000"/>
                  </a:schemeClr>
                </a:gs>
                <a:gs pos="34000">
                  <a:schemeClr val="accent2">
                    <a:shade val="55000"/>
                    <a:shade val="87000"/>
                    <a:satMod val="125000"/>
                  </a:schemeClr>
                </a:gs>
                <a:gs pos="70000">
                  <a:schemeClr val="accent2">
                    <a:shade val="55000"/>
                    <a:tint val="100000"/>
                    <a:shade val="90000"/>
                    <a:satMod val="130000"/>
                  </a:schemeClr>
                </a:gs>
                <a:gs pos="100000">
                  <a:schemeClr val="accent2">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Sheet1!$C$2</c:f>
            </c:numRef>
          </c:val>
          <c:extLst>
            <c:ext xmlns:c16="http://schemas.microsoft.com/office/drawing/2014/chart" uri="{C3380CC4-5D6E-409C-BE32-E72D297353CC}">
              <c16:uniqueId val="{00000001-DA7F-431C-8B1B-71D43D9F6FDD}"/>
            </c:ext>
          </c:extLst>
        </c:ser>
        <c:ser>
          <c:idx val="2"/>
          <c:order val="2"/>
          <c:tx>
            <c:strRef>
              <c:f>Sheet1!$D$1</c:f>
              <c:strCache>
                <c:ptCount val="1"/>
                <c:pt idx="0">
                  <c:v>FY'19</c:v>
                </c:pt>
              </c:strCache>
            </c:strRef>
          </c:tx>
          <c:spPr>
            <a:gradFill rotWithShape="1">
              <a:gsLst>
                <a:gs pos="0">
                  <a:schemeClr val="accent2">
                    <a:shade val="68000"/>
                    <a:shade val="85000"/>
                    <a:satMod val="130000"/>
                  </a:schemeClr>
                </a:gs>
                <a:gs pos="34000">
                  <a:schemeClr val="accent2">
                    <a:shade val="68000"/>
                    <a:shade val="87000"/>
                    <a:satMod val="125000"/>
                  </a:schemeClr>
                </a:gs>
                <a:gs pos="70000">
                  <a:schemeClr val="accent2">
                    <a:shade val="68000"/>
                    <a:tint val="100000"/>
                    <a:shade val="90000"/>
                    <a:satMod val="130000"/>
                  </a:schemeClr>
                </a:gs>
                <a:gs pos="100000">
                  <a:schemeClr val="accent2">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Sheet1!$D$2</c:f>
            </c:numRef>
          </c:val>
          <c:extLst>
            <c:ext xmlns:c16="http://schemas.microsoft.com/office/drawing/2014/chart" uri="{C3380CC4-5D6E-409C-BE32-E72D297353CC}">
              <c16:uniqueId val="{00000002-DA7F-431C-8B1B-71D43D9F6FDD}"/>
            </c:ext>
          </c:extLst>
        </c:ser>
        <c:ser>
          <c:idx val="3"/>
          <c:order val="3"/>
          <c:tx>
            <c:strRef>
              <c:f>Sheet1!$E$1</c:f>
              <c:strCache>
                <c:ptCount val="1"/>
                <c:pt idx="0">
                  <c:v>FY'20</c:v>
                </c:pt>
              </c:strCache>
            </c:strRef>
          </c:tx>
          <c:spPr>
            <a:gradFill rotWithShape="1">
              <a:gsLst>
                <a:gs pos="0">
                  <a:schemeClr val="accent2">
                    <a:shade val="80000"/>
                    <a:shade val="85000"/>
                    <a:satMod val="130000"/>
                  </a:schemeClr>
                </a:gs>
                <a:gs pos="34000">
                  <a:schemeClr val="accent2">
                    <a:shade val="80000"/>
                    <a:shade val="87000"/>
                    <a:satMod val="125000"/>
                  </a:schemeClr>
                </a:gs>
                <a:gs pos="70000">
                  <a:schemeClr val="accent2">
                    <a:shade val="80000"/>
                    <a:tint val="100000"/>
                    <a:shade val="90000"/>
                    <a:satMod val="130000"/>
                  </a:schemeClr>
                </a:gs>
                <a:gs pos="100000">
                  <a:schemeClr val="accent2">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Sheet1!$E$2</c:f>
              <c:numCache>
                <c:formatCode>General</c:formatCode>
                <c:ptCount val="1"/>
                <c:pt idx="0">
                  <c:v>6.44</c:v>
                </c:pt>
              </c:numCache>
            </c:numRef>
          </c:val>
          <c:extLst>
            <c:ext xmlns:c16="http://schemas.microsoft.com/office/drawing/2014/chart" uri="{C3380CC4-5D6E-409C-BE32-E72D297353CC}">
              <c16:uniqueId val="{00000003-DA7F-431C-8B1B-71D43D9F6FDD}"/>
            </c:ext>
          </c:extLst>
        </c:ser>
        <c:ser>
          <c:idx val="4"/>
          <c:order val="4"/>
          <c:tx>
            <c:strRef>
              <c:f>Sheet1!$F$1</c:f>
              <c:strCache>
                <c:ptCount val="1"/>
                <c:pt idx="0">
                  <c:v>FY'21</c:v>
                </c:pt>
              </c:strCache>
            </c:strRef>
          </c:tx>
          <c:spPr>
            <a:gradFill rotWithShape="1">
              <a:gsLst>
                <a:gs pos="0">
                  <a:schemeClr val="accent2">
                    <a:shade val="93000"/>
                    <a:shade val="85000"/>
                    <a:satMod val="130000"/>
                  </a:schemeClr>
                </a:gs>
                <a:gs pos="34000">
                  <a:schemeClr val="accent2">
                    <a:shade val="93000"/>
                    <a:shade val="87000"/>
                    <a:satMod val="125000"/>
                  </a:schemeClr>
                </a:gs>
                <a:gs pos="70000">
                  <a:schemeClr val="accent2">
                    <a:shade val="93000"/>
                    <a:tint val="100000"/>
                    <a:shade val="90000"/>
                    <a:satMod val="130000"/>
                  </a:schemeClr>
                </a:gs>
                <a:gs pos="100000">
                  <a:schemeClr val="accent2">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Sheet1!$F$2</c:f>
              <c:numCache>
                <c:formatCode>General</c:formatCode>
                <c:ptCount val="1"/>
                <c:pt idx="0">
                  <c:v>5.33</c:v>
                </c:pt>
              </c:numCache>
            </c:numRef>
          </c:val>
          <c:extLst>
            <c:ext xmlns:c16="http://schemas.microsoft.com/office/drawing/2014/chart" uri="{C3380CC4-5D6E-409C-BE32-E72D297353CC}">
              <c16:uniqueId val="{00000004-DA7F-431C-8B1B-71D43D9F6FDD}"/>
            </c:ext>
          </c:extLst>
        </c:ser>
        <c:ser>
          <c:idx val="5"/>
          <c:order val="5"/>
          <c:tx>
            <c:strRef>
              <c:f>Sheet1!$G$1</c:f>
              <c:strCache>
                <c:ptCount val="1"/>
                <c:pt idx="0">
                  <c:v>FY'22</c:v>
                </c:pt>
              </c:strCache>
            </c:strRef>
          </c:tx>
          <c:spPr>
            <a:gradFill rotWithShape="1">
              <a:gsLst>
                <a:gs pos="0">
                  <a:schemeClr val="accent2">
                    <a:tint val="94000"/>
                    <a:shade val="85000"/>
                    <a:satMod val="130000"/>
                  </a:schemeClr>
                </a:gs>
                <a:gs pos="34000">
                  <a:schemeClr val="accent2">
                    <a:tint val="94000"/>
                    <a:shade val="87000"/>
                    <a:satMod val="125000"/>
                  </a:schemeClr>
                </a:gs>
                <a:gs pos="70000">
                  <a:schemeClr val="accent2">
                    <a:tint val="94000"/>
                    <a:tint val="100000"/>
                    <a:shade val="90000"/>
                    <a:satMod val="130000"/>
                  </a:schemeClr>
                </a:gs>
                <a:gs pos="100000">
                  <a:schemeClr val="accent2">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Sheet1!$G$2</c:f>
              <c:numCache>
                <c:formatCode>General</c:formatCode>
                <c:ptCount val="1"/>
                <c:pt idx="0">
                  <c:v>6.99</c:v>
                </c:pt>
              </c:numCache>
            </c:numRef>
          </c:val>
          <c:extLst>
            <c:ext xmlns:c16="http://schemas.microsoft.com/office/drawing/2014/chart" uri="{C3380CC4-5D6E-409C-BE32-E72D297353CC}">
              <c16:uniqueId val="{00000005-DA7F-431C-8B1B-71D43D9F6FDD}"/>
            </c:ext>
          </c:extLst>
        </c:ser>
        <c:ser>
          <c:idx val="6"/>
          <c:order val="6"/>
          <c:tx>
            <c:strRef>
              <c:f>Sheet1!$H$1</c:f>
              <c:strCache>
                <c:ptCount val="1"/>
                <c:pt idx="0">
                  <c:v>FY'23</c:v>
                </c:pt>
              </c:strCache>
            </c:strRef>
          </c:tx>
          <c:spPr>
            <a:gradFill rotWithShape="1">
              <a:gsLst>
                <a:gs pos="0">
                  <a:schemeClr val="accent2">
                    <a:tint val="81000"/>
                    <a:shade val="85000"/>
                    <a:satMod val="130000"/>
                  </a:schemeClr>
                </a:gs>
                <a:gs pos="34000">
                  <a:schemeClr val="accent2">
                    <a:tint val="81000"/>
                    <a:shade val="87000"/>
                    <a:satMod val="125000"/>
                  </a:schemeClr>
                </a:gs>
                <a:gs pos="70000">
                  <a:schemeClr val="accent2">
                    <a:tint val="81000"/>
                    <a:tint val="100000"/>
                    <a:shade val="90000"/>
                    <a:satMod val="130000"/>
                  </a:schemeClr>
                </a:gs>
                <a:gs pos="100000">
                  <a:schemeClr val="accent2">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Sheet1!$H$2</c:f>
              <c:numCache>
                <c:formatCode>General</c:formatCode>
                <c:ptCount val="1"/>
                <c:pt idx="0">
                  <c:v>8.09</c:v>
                </c:pt>
              </c:numCache>
            </c:numRef>
          </c:val>
          <c:extLst>
            <c:ext xmlns:c16="http://schemas.microsoft.com/office/drawing/2014/chart" uri="{C3380CC4-5D6E-409C-BE32-E72D297353CC}">
              <c16:uniqueId val="{00000006-DA7F-431C-8B1B-71D43D9F6FDD}"/>
            </c:ext>
          </c:extLst>
        </c:ser>
        <c:ser>
          <c:idx val="7"/>
          <c:order val="7"/>
          <c:tx>
            <c:strRef>
              <c:f>Sheet1!$I$1</c:f>
              <c:strCache>
                <c:ptCount val="1"/>
                <c:pt idx="0">
                  <c:v>FY'24</c:v>
                </c:pt>
              </c:strCache>
            </c:strRef>
          </c:tx>
          <c:spPr>
            <a:gradFill rotWithShape="1">
              <a:gsLst>
                <a:gs pos="0">
                  <a:schemeClr val="accent2">
                    <a:tint val="69000"/>
                    <a:shade val="85000"/>
                    <a:satMod val="130000"/>
                  </a:schemeClr>
                </a:gs>
                <a:gs pos="34000">
                  <a:schemeClr val="accent2">
                    <a:tint val="69000"/>
                    <a:shade val="87000"/>
                    <a:satMod val="125000"/>
                  </a:schemeClr>
                </a:gs>
                <a:gs pos="70000">
                  <a:schemeClr val="accent2">
                    <a:tint val="69000"/>
                    <a:tint val="100000"/>
                    <a:shade val="90000"/>
                    <a:satMod val="130000"/>
                  </a:schemeClr>
                </a:gs>
                <a:gs pos="100000">
                  <a:schemeClr val="accent2">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Sheet1!$I$2</c:f>
              <c:numCache>
                <c:formatCode>General</c:formatCode>
                <c:ptCount val="1"/>
                <c:pt idx="0">
                  <c:v>8.43</c:v>
                </c:pt>
              </c:numCache>
            </c:numRef>
          </c:val>
          <c:extLst>
            <c:ext xmlns:c16="http://schemas.microsoft.com/office/drawing/2014/chart" uri="{C3380CC4-5D6E-409C-BE32-E72D297353CC}">
              <c16:uniqueId val="{00000007-DA7F-431C-8B1B-71D43D9F6FDD}"/>
            </c:ext>
          </c:extLst>
        </c:ser>
        <c:ser>
          <c:idx val="8"/>
          <c:order val="8"/>
          <c:tx>
            <c:strRef>
              <c:f>Sheet1!$J$1</c:f>
              <c:strCache>
                <c:ptCount val="1"/>
                <c:pt idx="0">
                  <c:v>FY'25</c:v>
                </c:pt>
              </c:strCache>
            </c:strRef>
          </c:tx>
          <c:spPr>
            <a:gradFill rotWithShape="1">
              <a:gsLst>
                <a:gs pos="0">
                  <a:schemeClr val="accent2">
                    <a:tint val="56000"/>
                    <a:shade val="85000"/>
                    <a:satMod val="130000"/>
                  </a:schemeClr>
                </a:gs>
                <a:gs pos="34000">
                  <a:schemeClr val="accent2">
                    <a:tint val="56000"/>
                    <a:shade val="87000"/>
                    <a:satMod val="125000"/>
                  </a:schemeClr>
                </a:gs>
                <a:gs pos="70000">
                  <a:schemeClr val="accent2">
                    <a:tint val="56000"/>
                    <a:tint val="100000"/>
                    <a:shade val="90000"/>
                    <a:satMod val="130000"/>
                  </a:schemeClr>
                </a:gs>
                <a:gs pos="100000">
                  <a:schemeClr val="accent2">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Sheet1!$J$2</c:f>
              <c:numCache>
                <c:formatCode>General</c:formatCode>
                <c:ptCount val="1"/>
                <c:pt idx="0">
                  <c:v>8.99</c:v>
                </c:pt>
              </c:numCache>
            </c:numRef>
          </c:val>
          <c:extLst>
            <c:ext xmlns:c16="http://schemas.microsoft.com/office/drawing/2014/chart" uri="{C3380CC4-5D6E-409C-BE32-E72D297353CC}">
              <c16:uniqueId val="{00000008-DA7F-431C-8B1B-71D43D9F6FDD}"/>
            </c:ext>
          </c:extLst>
        </c:ser>
        <c:ser>
          <c:idx val="9"/>
          <c:order val="9"/>
          <c:tx>
            <c:strRef>
              <c:f>Sheet1!$K$1</c:f>
              <c:strCache>
                <c:ptCount val="1"/>
                <c:pt idx="0">
                  <c:v>FY'26</c:v>
                </c:pt>
              </c:strCache>
            </c:strRef>
          </c:tx>
          <c:spPr>
            <a:gradFill rotWithShape="1">
              <a:gsLst>
                <a:gs pos="0">
                  <a:schemeClr val="accent2">
                    <a:tint val="43000"/>
                    <a:shade val="85000"/>
                    <a:satMod val="130000"/>
                  </a:schemeClr>
                </a:gs>
                <a:gs pos="34000">
                  <a:schemeClr val="accent2">
                    <a:tint val="43000"/>
                    <a:shade val="87000"/>
                    <a:satMod val="125000"/>
                  </a:schemeClr>
                </a:gs>
                <a:gs pos="70000">
                  <a:schemeClr val="accent2">
                    <a:tint val="43000"/>
                    <a:tint val="100000"/>
                    <a:shade val="90000"/>
                    <a:satMod val="130000"/>
                  </a:schemeClr>
                </a:gs>
                <a:gs pos="100000">
                  <a:schemeClr val="accent2">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Daily Average Sale (Million SCMD)</c:v>
                </c:pt>
              </c:strCache>
            </c:strRef>
          </c:cat>
          <c:val>
            <c:numRef>
              <c:f>Sheet1!$K$2</c:f>
              <c:numCache>
                <c:formatCode>General</c:formatCode>
                <c:ptCount val="1"/>
                <c:pt idx="0">
                  <c:v>9.39</c:v>
                </c:pt>
              </c:numCache>
            </c:numRef>
          </c:val>
          <c:extLst>
            <c:ext xmlns:c16="http://schemas.microsoft.com/office/drawing/2014/chart" uri="{C3380CC4-5D6E-409C-BE32-E72D297353CC}">
              <c16:uniqueId val="{00000000-1185-4F96-995C-FD159949FCB0}"/>
            </c:ext>
          </c:extLst>
        </c:ser>
        <c:dLbls>
          <c:dLblPos val="inEnd"/>
          <c:showLegendKey val="0"/>
          <c:showVal val="1"/>
          <c:showCatName val="0"/>
          <c:showSerName val="0"/>
          <c:showPercent val="0"/>
          <c:showBubbleSize val="0"/>
        </c:dLbls>
        <c:gapWidth val="100"/>
        <c:overlap val="-24"/>
        <c:axId val="384593984"/>
        <c:axId val="384595160"/>
      </c:barChart>
      <c:catAx>
        <c:axId val="38459398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95160"/>
        <c:crosses val="autoZero"/>
        <c:auto val="1"/>
        <c:lblAlgn val="ctr"/>
        <c:lblOffset val="100"/>
        <c:noMultiLvlLbl val="0"/>
      </c:catAx>
      <c:valAx>
        <c:axId val="384595160"/>
        <c:scaling>
          <c:orientation val="minMax"/>
        </c:scaling>
        <c:delete val="1"/>
        <c:axPos val="l"/>
        <c:numFmt formatCode="General" sourceLinked="1"/>
        <c:majorTickMark val="none"/>
        <c:minorTickMark val="none"/>
        <c:tickLblPos val="nextTo"/>
        <c:crossAx val="3845939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en-US"/>
        </a:p>
      </c:txPr>
    </c:title>
    <c:autoTitleDeleted val="0"/>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6726961910861639E-2"/>
          <c:y val="0"/>
          <c:w val="0.76057729439023469"/>
          <c:h val="1"/>
        </c:manualLayout>
      </c:layout>
      <c:pie3DChart>
        <c:varyColors val="1"/>
        <c:ser>
          <c:idx val="0"/>
          <c:order val="0"/>
          <c:tx>
            <c:strRef>
              <c:f>Sheet1!$A$2</c:f>
              <c:strCache>
                <c:ptCount val="1"/>
              </c:strCache>
            </c:strRef>
          </c:tx>
          <c:dPt>
            <c:idx val="0"/>
            <c:bubble3D val="0"/>
            <c:spPr>
              <a:gradFill>
                <a:gsLst>
                  <a:gs pos="100000">
                    <a:schemeClr val="accent6">
                      <a:lumMod val="60000"/>
                      <a:lumOff val="40000"/>
                    </a:schemeClr>
                  </a:gs>
                  <a:gs pos="0">
                    <a:schemeClr val="accent6"/>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640E-4E78-96BD-AA0C8CFF88C9}"/>
              </c:ext>
            </c:extLst>
          </c:dPt>
          <c:dPt>
            <c:idx val="1"/>
            <c:bubble3D val="0"/>
            <c:spPr>
              <a:gradFill>
                <a:gsLst>
                  <a:gs pos="100000">
                    <a:schemeClr val="accent5">
                      <a:lumMod val="60000"/>
                      <a:lumOff val="40000"/>
                    </a:schemeClr>
                  </a:gs>
                  <a:gs pos="0">
                    <a:schemeClr val="accent5"/>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640E-4E78-96BD-AA0C8CFF88C9}"/>
              </c:ext>
            </c:extLst>
          </c:dPt>
          <c:dPt>
            <c:idx val="2"/>
            <c:bubble3D val="0"/>
            <c:spPr>
              <a:gradFill>
                <a:gsLst>
                  <a:gs pos="100000">
                    <a:schemeClr val="accent4">
                      <a:lumMod val="60000"/>
                      <a:lumOff val="40000"/>
                    </a:schemeClr>
                  </a:gs>
                  <a:gs pos="0">
                    <a:schemeClr val="accent4"/>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5-640E-4E78-96BD-AA0C8CFF88C9}"/>
              </c:ext>
            </c:extLst>
          </c:dPt>
          <c:dPt>
            <c:idx val="3"/>
            <c:bubble3D val="0"/>
            <c:spPr>
              <a:gradFill>
                <a:gsLst>
                  <a:gs pos="100000">
                    <a:schemeClr val="accent6">
                      <a:lumMod val="60000"/>
                      <a:lumMod val="60000"/>
                      <a:lumOff val="40000"/>
                    </a:schemeClr>
                  </a:gs>
                  <a:gs pos="0">
                    <a:schemeClr val="accent6">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7-640E-4E78-96BD-AA0C8CFF88C9}"/>
              </c:ext>
            </c:extLst>
          </c:dPt>
          <c:dPt>
            <c:idx val="4"/>
            <c:bubble3D val="0"/>
            <c:spPr>
              <a:gradFill>
                <a:gsLst>
                  <a:gs pos="100000">
                    <a:schemeClr val="accent5">
                      <a:lumMod val="60000"/>
                      <a:lumMod val="60000"/>
                      <a:lumOff val="40000"/>
                    </a:schemeClr>
                  </a:gs>
                  <a:gs pos="0">
                    <a:schemeClr val="accent5">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8-640E-4E78-96BD-AA0C8CFF88C9}"/>
              </c:ext>
            </c:extLst>
          </c:dPt>
          <c:dPt>
            <c:idx val="5"/>
            <c:bubble3D val="0"/>
            <c:spPr>
              <a:gradFill>
                <a:gsLst>
                  <a:gs pos="100000">
                    <a:schemeClr val="accent4">
                      <a:lumMod val="60000"/>
                      <a:lumMod val="60000"/>
                      <a:lumOff val="40000"/>
                    </a:schemeClr>
                  </a:gs>
                  <a:gs pos="0">
                    <a:schemeClr val="accent4">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9-640E-4E78-96BD-AA0C8CFF88C9}"/>
              </c:ext>
            </c:extLst>
          </c:dPt>
          <c:dPt>
            <c:idx val="6"/>
            <c:bubble3D val="0"/>
            <c:spPr>
              <a:gradFill>
                <a:gsLst>
                  <a:gs pos="100000">
                    <a:schemeClr val="accent6">
                      <a:lumMod val="80000"/>
                      <a:lumOff val="20000"/>
                      <a:lumMod val="60000"/>
                      <a:lumOff val="40000"/>
                    </a:schemeClr>
                  </a:gs>
                  <a:gs pos="0">
                    <a:schemeClr val="accent6">
                      <a:lumMod val="80000"/>
                      <a:lumOff val="2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D-86DA-4289-BA02-AF64E0A194A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Sheet1!$B$1:$F$1</c:f>
              <c:strCache>
                <c:ptCount val="5"/>
                <c:pt idx="0">
                  <c:v>APM/Non-APM</c:v>
                </c:pt>
                <c:pt idx="1">
                  <c:v>NWG</c:v>
                </c:pt>
                <c:pt idx="2">
                  <c:v>CBG/CBM/Shortfall</c:v>
                </c:pt>
                <c:pt idx="3">
                  <c:v>HP/HT</c:v>
                </c:pt>
                <c:pt idx="4">
                  <c:v>RLNG</c:v>
                </c:pt>
              </c:strCache>
            </c:strRef>
          </c:cat>
          <c:val>
            <c:numRef>
              <c:f>Sheet1!$B$2:$F$2</c:f>
              <c:numCache>
                <c:formatCode>0.00</c:formatCode>
                <c:ptCount val="5"/>
                <c:pt idx="0">
                  <c:v>2.83</c:v>
                </c:pt>
                <c:pt idx="1">
                  <c:v>1.55</c:v>
                </c:pt>
                <c:pt idx="2">
                  <c:v>0.08</c:v>
                </c:pt>
                <c:pt idx="3">
                  <c:v>0.56999999999999995</c:v>
                </c:pt>
                <c:pt idx="4" formatCode="#,##0.00_);[Red]\(#,##0.00\)">
                  <c:v>5.37</c:v>
                </c:pt>
              </c:numCache>
            </c:numRef>
          </c:val>
          <c:extLst>
            <c:ext xmlns:c16="http://schemas.microsoft.com/office/drawing/2014/chart" uri="{C3380CC4-5D6E-409C-BE32-E72D297353CC}">
              <c16:uniqueId val="{0000000A-640E-4E78-96BD-AA0C8CFF88C9}"/>
            </c:ext>
          </c:extLst>
        </c:ser>
        <c:dLbls>
          <c:dLblPos val="outEnd"/>
          <c:showLegendKey val="0"/>
          <c:showVal val="0"/>
          <c:showCatName val="0"/>
          <c:showSerName val="0"/>
          <c:showPercent val="1"/>
          <c:showBubbleSize val="0"/>
          <c:showLeaderLines val="1"/>
        </c:dLbls>
      </c:pie3DChart>
      <c:spPr>
        <a:noFill/>
        <a:ln>
          <a:noFill/>
        </a:ln>
        <a:effectLst/>
      </c:spPr>
    </c:plotArea>
    <c:legend>
      <c:legendPos val="r"/>
      <c:layout/>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zero"/>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March'17</c:v>
                </c:pt>
              </c:strCache>
            </c:strRef>
          </c:tx>
          <c:spPr>
            <a:solidFill>
              <a:schemeClr val="accent3">
                <a:tint val="4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Sheet1!$B$2</c:f>
            </c:numRef>
          </c:val>
          <c:extLst>
            <c:ext xmlns:c16="http://schemas.microsoft.com/office/drawing/2014/chart" uri="{C3380CC4-5D6E-409C-BE32-E72D297353CC}">
              <c16:uniqueId val="{00000000-9273-4C36-BF38-1E47ADED052A}"/>
            </c:ext>
          </c:extLst>
        </c:ser>
        <c:ser>
          <c:idx val="1"/>
          <c:order val="1"/>
          <c:tx>
            <c:strRef>
              <c:f>Sheet1!$C$1</c:f>
              <c:strCache>
                <c:ptCount val="1"/>
                <c:pt idx="0">
                  <c:v>March'18</c:v>
                </c:pt>
              </c:strCache>
            </c:strRef>
          </c:tx>
          <c:spPr>
            <a:solidFill>
              <a:schemeClr val="accent3">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Sheet1!$C$2</c:f>
            </c:numRef>
          </c:val>
          <c:extLst>
            <c:ext xmlns:c16="http://schemas.microsoft.com/office/drawing/2014/chart" uri="{C3380CC4-5D6E-409C-BE32-E72D297353CC}">
              <c16:uniqueId val="{00000001-9273-4C36-BF38-1E47ADED052A}"/>
            </c:ext>
          </c:extLst>
        </c:ser>
        <c:ser>
          <c:idx val="2"/>
          <c:order val="2"/>
          <c:tx>
            <c:strRef>
              <c:f>Sheet1!$D$1</c:f>
              <c:strCache>
                <c:ptCount val="1"/>
                <c:pt idx="0">
                  <c:v>March'19</c:v>
                </c:pt>
              </c:strCache>
            </c:strRef>
          </c:tx>
          <c:spPr>
            <a:solidFill>
              <a:schemeClr val="accent3">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Sheet1!$D$2</c:f>
            </c:numRef>
          </c:val>
          <c:extLst>
            <c:ext xmlns:c16="http://schemas.microsoft.com/office/drawing/2014/chart" uri="{C3380CC4-5D6E-409C-BE32-E72D297353CC}">
              <c16:uniqueId val="{00000002-9273-4C36-BF38-1E47ADED052A}"/>
            </c:ext>
          </c:extLst>
        </c:ser>
        <c:ser>
          <c:idx val="3"/>
          <c:order val="3"/>
          <c:tx>
            <c:strRef>
              <c:f>Sheet1!$E$1</c:f>
              <c:strCache>
                <c:ptCount val="1"/>
                <c:pt idx="0">
                  <c:v>March'20</c:v>
                </c:pt>
              </c:strCache>
            </c:strRef>
          </c:tx>
          <c:spPr>
            <a:solidFill>
              <a:schemeClr val="accent3">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Sheet1!$E$2</c:f>
              <c:numCache>
                <c:formatCode>General</c:formatCode>
                <c:ptCount val="1"/>
                <c:pt idx="0">
                  <c:v>555</c:v>
                </c:pt>
              </c:numCache>
            </c:numRef>
          </c:val>
          <c:extLst>
            <c:ext xmlns:c16="http://schemas.microsoft.com/office/drawing/2014/chart" uri="{C3380CC4-5D6E-409C-BE32-E72D297353CC}">
              <c16:uniqueId val="{00000003-9273-4C36-BF38-1E47ADED052A}"/>
            </c:ext>
          </c:extLst>
        </c:ser>
        <c:ser>
          <c:idx val="4"/>
          <c:order val="4"/>
          <c:tx>
            <c:strRef>
              <c:f>Sheet1!$F$1</c:f>
              <c:strCache>
                <c:ptCount val="1"/>
                <c:pt idx="0">
                  <c:v>March'21</c:v>
                </c:pt>
              </c:strCache>
            </c:strRef>
          </c:tx>
          <c:spPr>
            <a:solidFill>
              <a:schemeClr val="accent3">
                <a:tint val="8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Sheet1!$F$2</c:f>
              <c:numCache>
                <c:formatCode>General</c:formatCode>
                <c:ptCount val="1"/>
                <c:pt idx="0">
                  <c:v>612</c:v>
                </c:pt>
              </c:numCache>
            </c:numRef>
          </c:val>
          <c:extLst>
            <c:ext xmlns:c16="http://schemas.microsoft.com/office/drawing/2014/chart" uri="{C3380CC4-5D6E-409C-BE32-E72D297353CC}">
              <c16:uniqueId val="{00000004-9273-4C36-BF38-1E47ADED052A}"/>
            </c:ext>
          </c:extLst>
        </c:ser>
        <c:ser>
          <c:idx val="5"/>
          <c:order val="5"/>
          <c:tx>
            <c:strRef>
              <c:f>Sheet1!$G$1</c:f>
              <c:strCache>
                <c:ptCount val="1"/>
                <c:pt idx="0">
                  <c:v>March'22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Sheet1!$G$2</c:f>
              <c:numCache>
                <c:formatCode>General</c:formatCode>
                <c:ptCount val="1"/>
                <c:pt idx="0">
                  <c:v>711</c:v>
                </c:pt>
              </c:numCache>
            </c:numRef>
          </c:val>
          <c:extLst>
            <c:ext xmlns:c16="http://schemas.microsoft.com/office/drawing/2014/chart" uri="{C3380CC4-5D6E-409C-BE32-E72D297353CC}">
              <c16:uniqueId val="{00000005-9273-4C36-BF38-1E47ADED052A}"/>
            </c:ext>
          </c:extLst>
        </c:ser>
        <c:ser>
          <c:idx val="6"/>
          <c:order val="6"/>
          <c:tx>
            <c:strRef>
              <c:f>Sheet1!$H$1</c:f>
              <c:strCache>
                <c:ptCount val="1"/>
                <c:pt idx="0">
                  <c:v>March'23</c:v>
                </c:pt>
              </c:strCache>
            </c:strRef>
          </c:tx>
          <c:spPr>
            <a:solidFill>
              <a:schemeClr val="accent3">
                <a:shade val="8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Sheet1!$H$2</c:f>
              <c:numCache>
                <c:formatCode>General</c:formatCode>
                <c:ptCount val="1"/>
                <c:pt idx="0">
                  <c:v>791</c:v>
                </c:pt>
              </c:numCache>
            </c:numRef>
          </c:val>
          <c:extLst>
            <c:ext xmlns:c16="http://schemas.microsoft.com/office/drawing/2014/chart" uri="{C3380CC4-5D6E-409C-BE32-E72D297353CC}">
              <c16:uniqueId val="{00000006-9273-4C36-BF38-1E47ADED052A}"/>
            </c:ext>
          </c:extLst>
        </c:ser>
        <c:ser>
          <c:idx val="7"/>
          <c:order val="7"/>
          <c:tx>
            <c:strRef>
              <c:f>Sheet1!$I$1</c:f>
              <c:strCache>
                <c:ptCount val="1"/>
                <c:pt idx="0">
                  <c:v>March'24</c:v>
                </c:pt>
              </c:strCache>
            </c:strRef>
          </c:tx>
          <c:spPr>
            <a:solidFill>
              <a:schemeClr val="accent3">
                <a:shade val="68000"/>
              </a:schemeClr>
            </a:solidFill>
            <a:ln>
              <a:no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9273-4C36-BF38-1E47ADED052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Number of CNG Stations</c:v>
                </c:pt>
              </c:strCache>
            </c:strRef>
          </c:cat>
          <c:val>
            <c:numRef>
              <c:f>Sheet1!$I$2</c:f>
              <c:numCache>
                <c:formatCode>General</c:formatCode>
                <c:ptCount val="1"/>
                <c:pt idx="0">
                  <c:v>882</c:v>
                </c:pt>
              </c:numCache>
            </c:numRef>
          </c:val>
          <c:extLst>
            <c:ext xmlns:c16="http://schemas.microsoft.com/office/drawing/2014/chart" uri="{C3380CC4-5D6E-409C-BE32-E72D297353CC}">
              <c16:uniqueId val="{00000008-9273-4C36-BF38-1E47ADED052A}"/>
            </c:ext>
          </c:extLst>
        </c:ser>
        <c:ser>
          <c:idx val="8"/>
          <c:order val="8"/>
          <c:tx>
            <c:strRef>
              <c:f>Sheet1!$J$1</c:f>
              <c:strCache>
                <c:ptCount val="1"/>
                <c:pt idx="0">
                  <c:v>March'25</c:v>
                </c:pt>
              </c:strCache>
            </c:strRef>
          </c:tx>
          <c:spPr>
            <a:solidFill>
              <a:schemeClr val="accent3">
                <a:shade val="55000"/>
              </a:schemeClr>
            </a:solidFill>
            <a:ln>
              <a:noFill/>
            </a:ln>
            <a:effectLst/>
          </c:spPr>
          <c:invertIfNegative val="0"/>
          <c:cat>
            <c:strRef>
              <c:f>Sheet1!$A$2</c:f>
              <c:strCache>
                <c:ptCount val="1"/>
                <c:pt idx="0">
                  <c:v>Number of CNG Stations</c:v>
                </c:pt>
              </c:strCache>
            </c:strRef>
          </c:cat>
          <c:val>
            <c:numRef>
              <c:f>Sheet1!$J$2</c:f>
              <c:numCache>
                <c:formatCode>General</c:formatCode>
                <c:ptCount val="1"/>
                <c:pt idx="0">
                  <c:v>954</c:v>
                </c:pt>
              </c:numCache>
            </c:numRef>
          </c:val>
          <c:extLst>
            <c:ext xmlns:c16="http://schemas.microsoft.com/office/drawing/2014/chart" uri="{C3380CC4-5D6E-409C-BE32-E72D297353CC}">
              <c16:uniqueId val="{00000009-9273-4C36-BF38-1E47ADED052A}"/>
            </c:ext>
          </c:extLst>
        </c:ser>
        <c:ser>
          <c:idx val="9"/>
          <c:order val="9"/>
          <c:tx>
            <c:strRef>
              <c:f>Sheet1!$K$1</c:f>
              <c:strCache>
                <c:ptCount val="1"/>
                <c:pt idx="0">
                  <c:v>March'26</c:v>
                </c:pt>
              </c:strCache>
            </c:strRef>
          </c:tx>
          <c:spPr>
            <a:solidFill>
              <a:schemeClr val="accent3">
                <a:shade val="53000"/>
              </a:schemeClr>
            </a:solidFill>
            <a:ln>
              <a:noFill/>
            </a:ln>
            <a:effectLst/>
          </c:spPr>
          <c:invertIfNegative val="0"/>
          <c:cat>
            <c:strRef>
              <c:f>Sheet1!$A$2</c:f>
              <c:strCache>
                <c:ptCount val="1"/>
                <c:pt idx="0">
                  <c:v>Number of CNG Stations</c:v>
                </c:pt>
              </c:strCache>
            </c:strRef>
          </c:cat>
          <c:val>
            <c:numRef>
              <c:f>Sheet1!$K$2</c:f>
              <c:numCache>
                <c:formatCode>General</c:formatCode>
                <c:ptCount val="1"/>
                <c:pt idx="0">
                  <c:v>1024</c:v>
                </c:pt>
              </c:numCache>
            </c:numRef>
          </c:val>
          <c:extLst>
            <c:ext xmlns:c16="http://schemas.microsoft.com/office/drawing/2014/chart" uri="{C3380CC4-5D6E-409C-BE32-E72D297353CC}">
              <c16:uniqueId val="{00000000-2429-40E5-9BFA-8D54794A30E3}"/>
            </c:ext>
          </c:extLst>
        </c:ser>
        <c:ser>
          <c:idx val="10"/>
          <c:order val="10"/>
          <c:tx>
            <c:strRef>
              <c:f>Sheet1!$L$1</c:f>
              <c:strCache>
                <c:ptCount val="1"/>
                <c:pt idx="0">
                  <c:v>H1 FY 2026-27</c:v>
                </c:pt>
              </c:strCache>
            </c:strRef>
          </c:tx>
          <c:spPr>
            <a:solidFill>
              <a:schemeClr val="accent3">
                <a:shade val="41000"/>
              </a:schemeClr>
            </a:solidFill>
            <a:ln>
              <a:noFill/>
            </a:ln>
            <a:effectLst/>
          </c:spPr>
          <c:invertIfNegative val="0"/>
          <c:cat>
            <c:strRef>
              <c:f>Sheet1!$A$2</c:f>
              <c:strCache>
                <c:ptCount val="1"/>
                <c:pt idx="0">
                  <c:v>Number of CNG Stations</c:v>
                </c:pt>
              </c:strCache>
            </c:strRef>
          </c:cat>
          <c:val>
            <c:numRef>
              <c:f>Sheet1!$L$2</c:f>
              <c:numCache>
                <c:formatCode>#,##0</c:formatCode>
                <c:ptCount val="1"/>
                <c:pt idx="0">
                  <c:v>1031</c:v>
                </c:pt>
              </c:numCache>
            </c:numRef>
          </c:val>
          <c:extLst>
            <c:ext xmlns:c16="http://schemas.microsoft.com/office/drawing/2014/chart" uri="{C3380CC4-5D6E-409C-BE32-E72D297353CC}">
              <c16:uniqueId val="{00000000-6433-40B9-BCCD-A6C31E558476}"/>
            </c:ext>
          </c:extLst>
        </c:ser>
        <c:dLbls>
          <c:showLegendKey val="0"/>
          <c:showVal val="0"/>
          <c:showCatName val="0"/>
          <c:showSerName val="0"/>
          <c:showPercent val="0"/>
          <c:showBubbleSize val="0"/>
        </c:dLbls>
        <c:gapWidth val="219"/>
        <c:overlap val="-27"/>
        <c:axId val="384606528"/>
        <c:axId val="384607704"/>
      </c:barChart>
      <c:catAx>
        <c:axId val="38460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07704"/>
        <c:crosses val="autoZero"/>
        <c:auto val="1"/>
        <c:lblAlgn val="ctr"/>
        <c:lblOffset val="100"/>
        <c:noMultiLvlLbl val="0"/>
      </c:catAx>
      <c:valAx>
        <c:axId val="384607704"/>
        <c:scaling>
          <c:orientation val="minMax"/>
        </c:scaling>
        <c:delete val="1"/>
        <c:axPos val="l"/>
        <c:numFmt formatCode="General" sourceLinked="1"/>
        <c:majorTickMark val="none"/>
        <c:minorTickMark val="none"/>
        <c:tickLblPos val="nextTo"/>
        <c:crossAx val="384606528"/>
        <c:crosses val="autoZero"/>
        <c:crossBetween val="between"/>
      </c:valAx>
      <c:spPr>
        <a:noFill/>
        <a:ln>
          <a:noFill/>
        </a:ln>
        <a:effectLst/>
      </c:spPr>
    </c:plotArea>
    <c:legend>
      <c:legendPos val="b"/>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6">
                    <a:tint val="43000"/>
                  </a:schemeClr>
                </a:gs>
                <a:gs pos="75000">
                  <a:schemeClr val="accent6">
                    <a:tint val="43000"/>
                    <a:lumMod val="60000"/>
                    <a:lumOff val="40000"/>
                  </a:schemeClr>
                </a:gs>
                <a:gs pos="51000">
                  <a:schemeClr val="accent6">
                    <a:tint val="43000"/>
                    <a:alpha val="75000"/>
                  </a:schemeClr>
                </a:gs>
                <a:gs pos="100000">
                  <a:schemeClr val="accent6">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Sheet1!$B$2</c:f>
            </c:numRef>
          </c:val>
          <c:extLst>
            <c:ext xmlns:c16="http://schemas.microsoft.com/office/drawing/2014/chart" uri="{C3380CC4-5D6E-409C-BE32-E72D297353CC}">
              <c16:uniqueId val="{00000000-D93D-4C01-A8A3-857A340E0BD8}"/>
            </c:ext>
          </c:extLst>
        </c:ser>
        <c:ser>
          <c:idx val="1"/>
          <c:order val="1"/>
          <c:tx>
            <c:strRef>
              <c:f>Sheet1!$C$1</c:f>
              <c:strCache>
                <c:ptCount val="1"/>
                <c:pt idx="0">
                  <c:v>March'18</c:v>
                </c:pt>
              </c:strCache>
            </c:strRef>
          </c:tx>
          <c:spPr>
            <a:gradFill flip="none" rotWithShape="1">
              <a:gsLst>
                <a:gs pos="0">
                  <a:schemeClr val="accent6">
                    <a:tint val="56000"/>
                  </a:schemeClr>
                </a:gs>
                <a:gs pos="75000">
                  <a:schemeClr val="accent6">
                    <a:tint val="56000"/>
                    <a:lumMod val="60000"/>
                    <a:lumOff val="40000"/>
                  </a:schemeClr>
                </a:gs>
                <a:gs pos="51000">
                  <a:schemeClr val="accent6">
                    <a:tint val="56000"/>
                    <a:alpha val="75000"/>
                  </a:schemeClr>
                </a:gs>
                <a:gs pos="100000">
                  <a:schemeClr val="accent6">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Sheet1!$C$2</c:f>
            </c:numRef>
          </c:val>
          <c:extLst>
            <c:ext xmlns:c16="http://schemas.microsoft.com/office/drawing/2014/chart" uri="{C3380CC4-5D6E-409C-BE32-E72D297353CC}">
              <c16:uniqueId val="{00000001-D93D-4C01-A8A3-857A340E0BD8}"/>
            </c:ext>
          </c:extLst>
        </c:ser>
        <c:ser>
          <c:idx val="2"/>
          <c:order val="2"/>
          <c:tx>
            <c:strRef>
              <c:f>Sheet1!$D$1</c:f>
              <c:strCache>
                <c:ptCount val="1"/>
                <c:pt idx="0">
                  <c:v>March'19</c:v>
                </c:pt>
              </c:strCache>
            </c:strRef>
          </c:tx>
          <c:spPr>
            <a:gradFill flip="none" rotWithShape="1">
              <a:gsLst>
                <a:gs pos="0">
                  <a:schemeClr val="accent6">
                    <a:tint val="69000"/>
                  </a:schemeClr>
                </a:gs>
                <a:gs pos="75000">
                  <a:schemeClr val="accent6">
                    <a:tint val="69000"/>
                    <a:lumMod val="60000"/>
                    <a:lumOff val="40000"/>
                  </a:schemeClr>
                </a:gs>
                <a:gs pos="51000">
                  <a:schemeClr val="accent6">
                    <a:tint val="69000"/>
                    <a:alpha val="75000"/>
                  </a:schemeClr>
                </a:gs>
                <a:gs pos="100000">
                  <a:schemeClr val="accent6">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Sheet1!$D$2</c:f>
            </c:numRef>
          </c:val>
          <c:extLst>
            <c:ext xmlns:c16="http://schemas.microsoft.com/office/drawing/2014/chart" uri="{C3380CC4-5D6E-409C-BE32-E72D297353CC}">
              <c16:uniqueId val="{00000002-D93D-4C01-A8A3-857A340E0BD8}"/>
            </c:ext>
          </c:extLst>
        </c:ser>
        <c:ser>
          <c:idx val="3"/>
          <c:order val="3"/>
          <c:tx>
            <c:strRef>
              <c:f>Sheet1!$E$1</c:f>
              <c:strCache>
                <c:ptCount val="1"/>
                <c:pt idx="0">
                  <c:v>March'20</c:v>
                </c:pt>
              </c:strCache>
            </c:strRef>
          </c:tx>
          <c:spPr>
            <a:gradFill flip="none" rotWithShape="1">
              <a:gsLst>
                <a:gs pos="0">
                  <a:schemeClr val="accent6">
                    <a:tint val="81000"/>
                  </a:schemeClr>
                </a:gs>
                <a:gs pos="75000">
                  <a:schemeClr val="accent6">
                    <a:tint val="81000"/>
                    <a:lumMod val="60000"/>
                    <a:lumOff val="40000"/>
                  </a:schemeClr>
                </a:gs>
                <a:gs pos="51000">
                  <a:schemeClr val="accent6">
                    <a:tint val="81000"/>
                    <a:alpha val="75000"/>
                  </a:schemeClr>
                </a:gs>
                <a:gs pos="100000">
                  <a:schemeClr val="accent6">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Sheet1!$E$2</c:f>
              <c:numCache>
                <c:formatCode>General</c:formatCode>
                <c:ptCount val="1"/>
                <c:pt idx="0">
                  <c:v>12324</c:v>
                </c:pt>
              </c:numCache>
            </c:numRef>
          </c:val>
          <c:extLst>
            <c:ext xmlns:c16="http://schemas.microsoft.com/office/drawing/2014/chart" uri="{C3380CC4-5D6E-409C-BE32-E72D297353CC}">
              <c16:uniqueId val="{00000003-D93D-4C01-A8A3-857A340E0BD8}"/>
            </c:ext>
          </c:extLst>
        </c:ser>
        <c:ser>
          <c:idx val="4"/>
          <c:order val="4"/>
          <c:tx>
            <c:strRef>
              <c:f>Sheet1!$F$1</c:f>
              <c:strCache>
                <c:ptCount val="1"/>
                <c:pt idx="0">
                  <c:v>March'21</c:v>
                </c:pt>
              </c:strCache>
            </c:strRef>
          </c:tx>
          <c:spPr>
            <a:gradFill flip="none" rotWithShape="1">
              <a:gsLst>
                <a:gs pos="0">
                  <a:schemeClr val="accent6">
                    <a:tint val="94000"/>
                  </a:schemeClr>
                </a:gs>
                <a:gs pos="75000">
                  <a:schemeClr val="accent6">
                    <a:tint val="94000"/>
                    <a:lumMod val="60000"/>
                    <a:lumOff val="40000"/>
                  </a:schemeClr>
                </a:gs>
                <a:gs pos="51000">
                  <a:schemeClr val="accent6">
                    <a:tint val="94000"/>
                    <a:alpha val="75000"/>
                  </a:schemeClr>
                </a:gs>
                <a:gs pos="100000">
                  <a:schemeClr val="accent6">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Sheet1!$F$2</c:f>
              <c:numCache>
                <c:formatCode>General</c:formatCode>
                <c:ptCount val="1"/>
                <c:pt idx="0">
                  <c:v>9575</c:v>
                </c:pt>
              </c:numCache>
            </c:numRef>
          </c:val>
          <c:extLst>
            <c:ext xmlns:c16="http://schemas.microsoft.com/office/drawing/2014/chart" uri="{C3380CC4-5D6E-409C-BE32-E72D297353CC}">
              <c16:uniqueId val="{00000004-D93D-4C01-A8A3-857A340E0BD8}"/>
            </c:ext>
          </c:extLst>
        </c:ser>
        <c:ser>
          <c:idx val="5"/>
          <c:order val="5"/>
          <c:tx>
            <c:strRef>
              <c:f>Sheet1!$G$1</c:f>
              <c:strCache>
                <c:ptCount val="1"/>
                <c:pt idx="0">
                  <c:v>March'22</c:v>
                </c:pt>
              </c:strCache>
            </c:strRef>
          </c:tx>
          <c:spPr>
            <a:gradFill flip="none" rotWithShape="1">
              <a:gsLst>
                <a:gs pos="0">
                  <a:schemeClr val="accent6">
                    <a:shade val="93000"/>
                  </a:schemeClr>
                </a:gs>
                <a:gs pos="75000">
                  <a:schemeClr val="accent6">
                    <a:shade val="93000"/>
                    <a:lumMod val="60000"/>
                    <a:lumOff val="40000"/>
                  </a:schemeClr>
                </a:gs>
                <a:gs pos="51000">
                  <a:schemeClr val="accent6">
                    <a:shade val="93000"/>
                    <a:alpha val="75000"/>
                  </a:schemeClr>
                </a:gs>
                <a:gs pos="100000">
                  <a:schemeClr val="accent6">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Sheet1!$G$2</c:f>
              <c:numCache>
                <c:formatCode>General</c:formatCode>
                <c:ptCount val="1"/>
                <c:pt idx="0">
                  <c:v>13071</c:v>
                </c:pt>
              </c:numCache>
            </c:numRef>
          </c:val>
          <c:extLst>
            <c:ext xmlns:c16="http://schemas.microsoft.com/office/drawing/2014/chart" uri="{C3380CC4-5D6E-409C-BE32-E72D297353CC}">
              <c16:uniqueId val="{00000005-D93D-4C01-A8A3-857A340E0BD8}"/>
            </c:ext>
          </c:extLst>
        </c:ser>
        <c:ser>
          <c:idx val="6"/>
          <c:order val="6"/>
          <c:tx>
            <c:strRef>
              <c:f>Sheet1!$H$1</c:f>
              <c:strCache>
                <c:ptCount val="1"/>
                <c:pt idx="0">
                  <c:v>March'23</c:v>
                </c:pt>
              </c:strCache>
            </c:strRef>
          </c:tx>
          <c:spPr>
            <a:gradFill flip="none" rotWithShape="1">
              <a:gsLst>
                <a:gs pos="0">
                  <a:schemeClr val="accent6">
                    <a:shade val="47000"/>
                  </a:schemeClr>
                </a:gs>
                <a:gs pos="75000">
                  <a:schemeClr val="accent6">
                    <a:shade val="47000"/>
                    <a:lumMod val="60000"/>
                    <a:lumOff val="40000"/>
                  </a:schemeClr>
                </a:gs>
                <a:gs pos="51000">
                  <a:schemeClr val="accent6">
                    <a:shade val="47000"/>
                    <a:alpha val="75000"/>
                  </a:schemeClr>
                </a:gs>
                <a:gs pos="100000">
                  <a:schemeClr val="accent6">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Sheet1!$H$2</c:f>
              <c:numCache>
                <c:formatCode>General</c:formatCode>
                <c:ptCount val="1"/>
                <c:pt idx="0">
                  <c:v>16112</c:v>
                </c:pt>
              </c:numCache>
            </c:numRef>
          </c:val>
          <c:extLst>
            <c:ext xmlns:c16="http://schemas.microsoft.com/office/drawing/2014/chart" uri="{C3380CC4-5D6E-409C-BE32-E72D297353CC}">
              <c16:uniqueId val="{00000006-D93D-4C01-A8A3-857A340E0BD8}"/>
            </c:ext>
          </c:extLst>
        </c:ser>
        <c:ser>
          <c:idx val="7"/>
          <c:order val="7"/>
          <c:tx>
            <c:strRef>
              <c:f>Sheet1!$I$1</c:f>
              <c:strCache>
                <c:ptCount val="1"/>
                <c:pt idx="0">
                  <c:v>March'24</c:v>
                </c:pt>
              </c:strCache>
            </c:strRef>
          </c:tx>
          <c:spPr>
            <a:gradFill flip="none" rotWithShape="1">
              <a:gsLst>
                <a:gs pos="0">
                  <a:schemeClr val="accent6">
                    <a:shade val="45000"/>
                  </a:schemeClr>
                </a:gs>
                <a:gs pos="75000">
                  <a:schemeClr val="accent6">
                    <a:shade val="45000"/>
                    <a:lumMod val="60000"/>
                    <a:lumOff val="40000"/>
                  </a:schemeClr>
                </a:gs>
                <a:gs pos="51000">
                  <a:schemeClr val="accent6">
                    <a:shade val="45000"/>
                    <a:alpha val="75000"/>
                  </a:schemeClr>
                </a:gs>
                <a:gs pos="100000">
                  <a:schemeClr val="accent6">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Sheet1!$I$2</c:f>
              <c:numCache>
                <c:formatCode>General</c:formatCode>
                <c:ptCount val="1"/>
                <c:pt idx="0">
                  <c:v>16468</c:v>
                </c:pt>
              </c:numCache>
            </c:numRef>
          </c:val>
          <c:extLst>
            <c:ext xmlns:c16="http://schemas.microsoft.com/office/drawing/2014/chart" uri="{C3380CC4-5D6E-409C-BE32-E72D297353CC}">
              <c16:uniqueId val="{00000007-D93D-4C01-A8A3-857A340E0BD8}"/>
            </c:ext>
          </c:extLst>
        </c:ser>
        <c:ser>
          <c:idx val="8"/>
          <c:order val="8"/>
          <c:tx>
            <c:strRef>
              <c:f>Sheet1!$J$1</c:f>
              <c:strCache>
                <c:ptCount val="1"/>
                <c:pt idx="0">
                  <c:v>March'25</c:v>
                </c:pt>
              </c:strCache>
            </c:strRef>
          </c:tx>
          <c:spPr>
            <a:gradFill flip="none" rotWithShape="1">
              <a:gsLst>
                <a:gs pos="0">
                  <a:schemeClr val="accent6">
                    <a:shade val="44000"/>
                  </a:schemeClr>
                </a:gs>
                <a:gs pos="75000">
                  <a:schemeClr val="accent6">
                    <a:shade val="44000"/>
                    <a:lumMod val="60000"/>
                    <a:lumOff val="40000"/>
                  </a:schemeClr>
                </a:gs>
                <a:gs pos="51000">
                  <a:schemeClr val="accent6">
                    <a:shade val="44000"/>
                    <a:alpha val="75000"/>
                  </a:schemeClr>
                </a:gs>
                <a:gs pos="100000">
                  <a:schemeClr val="accent6">
                    <a:shade val="4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Sheet1!$J$2</c:f>
              <c:numCache>
                <c:formatCode>General</c:formatCode>
                <c:ptCount val="1"/>
                <c:pt idx="0">
                  <c:v>17402</c:v>
                </c:pt>
              </c:numCache>
            </c:numRef>
          </c:val>
          <c:extLst>
            <c:ext xmlns:c16="http://schemas.microsoft.com/office/drawing/2014/chart" uri="{C3380CC4-5D6E-409C-BE32-E72D297353CC}">
              <c16:uniqueId val="{00000008-D93D-4C01-A8A3-857A340E0BD8}"/>
            </c:ext>
          </c:extLst>
        </c:ser>
        <c:ser>
          <c:idx val="9"/>
          <c:order val="9"/>
          <c:tx>
            <c:strRef>
              <c:f>Sheet1!$K$1</c:f>
              <c:strCache>
                <c:ptCount val="1"/>
                <c:pt idx="0">
                  <c:v>March'26</c:v>
                </c:pt>
              </c:strCache>
            </c:strRef>
          </c:tx>
          <c:spPr>
            <a:gradFill flip="none" rotWithShape="1">
              <a:gsLst>
                <a:gs pos="0">
                  <a:schemeClr val="accent6">
                    <a:shade val="42000"/>
                  </a:schemeClr>
                </a:gs>
                <a:gs pos="75000">
                  <a:schemeClr val="accent6">
                    <a:shade val="42000"/>
                    <a:lumMod val="60000"/>
                    <a:lumOff val="40000"/>
                  </a:schemeClr>
                </a:gs>
                <a:gs pos="51000">
                  <a:schemeClr val="accent6">
                    <a:shade val="42000"/>
                    <a:alpha val="75000"/>
                  </a:schemeClr>
                </a:gs>
                <a:gs pos="100000">
                  <a:schemeClr val="accent6">
                    <a:shade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Sales in Lakh kg</c:v>
                </c:pt>
              </c:strCache>
            </c:strRef>
          </c:cat>
          <c:val>
            <c:numRef>
              <c:f>Sheet1!$K$2</c:f>
              <c:numCache>
                <c:formatCode>0</c:formatCode>
                <c:ptCount val="1"/>
                <c:pt idx="0">
                  <c:v>18325</c:v>
                </c:pt>
              </c:numCache>
            </c:numRef>
          </c:val>
          <c:extLst>
            <c:ext xmlns:c16="http://schemas.microsoft.com/office/drawing/2014/chart" uri="{C3380CC4-5D6E-409C-BE32-E72D297353CC}">
              <c16:uniqueId val="{00000000-FADC-4B95-BA16-B32B6998BA9B}"/>
            </c:ext>
          </c:extLst>
        </c:ser>
        <c:dLbls>
          <c:dLblPos val="outEnd"/>
          <c:showLegendKey val="0"/>
          <c:showVal val="1"/>
          <c:showCatName val="0"/>
          <c:showSerName val="0"/>
          <c:showPercent val="0"/>
          <c:showBubbleSize val="0"/>
        </c:dLbls>
        <c:gapWidth val="355"/>
        <c:overlap val="-70"/>
        <c:axId val="384608096"/>
        <c:axId val="384608488"/>
      </c:barChart>
      <c:catAx>
        <c:axId val="38460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4608488"/>
        <c:crosses val="autoZero"/>
        <c:auto val="1"/>
        <c:lblAlgn val="ctr"/>
        <c:lblOffset val="100"/>
        <c:noMultiLvlLbl val="0"/>
      </c:catAx>
      <c:valAx>
        <c:axId val="384608488"/>
        <c:scaling>
          <c:orientation val="minMax"/>
        </c:scaling>
        <c:delete val="1"/>
        <c:axPos val="l"/>
        <c:numFmt formatCode="General" sourceLinked="1"/>
        <c:majorTickMark val="none"/>
        <c:minorTickMark val="none"/>
        <c:tickLblPos val="nextTo"/>
        <c:crossAx val="384608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9940416930642292E-2"/>
          <c:y val="6.7460317460317457E-2"/>
          <c:w val="0.94831242089154966"/>
          <c:h val="0.73741782277215351"/>
        </c:manualLayout>
      </c:layout>
      <c:barChart>
        <c:barDir val="col"/>
        <c:grouping val="clustered"/>
        <c:varyColors val="0"/>
        <c:ser>
          <c:idx val="0"/>
          <c:order val="0"/>
          <c:tx>
            <c:strRef>
              <c:f>Sheet1!$B$1</c:f>
              <c:strCache>
                <c:ptCount val="1"/>
                <c:pt idx="0">
                  <c:v>March'17</c:v>
                </c:pt>
              </c:strCache>
            </c:strRef>
          </c:tx>
          <c:spPr>
            <a:solidFill>
              <a:schemeClr val="accent5">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Sheet1!$B$2</c:f>
            </c:numRef>
          </c:val>
          <c:extLst>
            <c:ext xmlns:c16="http://schemas.microsoft.com/office/drawing/2014/chart" uri="{C3380CC4-5D6E-409C-BE32-E72D297353CC}">
              <c16:uniqueId val="{00000000-2278-432F-9311-F8F9DA5D5189}"/>
            </c:ext>
          </c:extLst>
        </c:ser>
        <c:ser>
          <c:idx val="1"/>
          <c:order val="1"/>
          <c:tx>
            <c:strRef>
              <c:f>Sheet1!$C$1</c:f>
              <c:strCache>
                <c:ptCount val="1"/>
                <c:pt idx="0">
                  <c:v>March'18</c:v>
                </c:pt>
              </c:strCache>
            </c:strRef>
          </c:tx>
          <c:spPr>
            <a:solidFill>
              <a:schemeClr val="accent5">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Sheet1!$C$2</c:f>
            </c:numRef>
          </c:val>
          <c:extLst>
            <c:ext xmlns:c16="http://schemas.microsoft.com/office/drawing/2014/chart" uri="{C3380CC4-5D6E-409C-BE32-E72D297353CC}">
              <c16:uniqueId val="{00000001-2278-432F-9311-F8F9DA5D5189}"/>
            </c:ext>
          </c:extLst>
        </c:ser>
        <c:ser>
          <c:idx val="2"/>
          <c:order val="2"/>
          <c:tx>
            <c:strRef>
              <c:f>Sheet1!$D$1</c:f>
              <c:strCache>
                <c:ptCount val="1"/>
                <c:pt idx="0">
                  <c:v>March'19</c:v>
                </c:pt>
              </c:strCache>
            </c:strRef>
          </c:tx>
          <c:spPr>
            <a:solidFill>
              <a:schemeClr val="accent5">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Sheet1!$D$2</c:f>
            </c:numRef>
          </c:val>
          <c:extLst>
            <c:ext xmlns:c16="http://schemas.microsoft.com/office/drawing/2014/chart" uri="{C3380CC4-5D6E-409C-BE32-E72D297353CC}">
              <c16:uniqueId val="{00000002-2278-432F-9311-F8F9DA5D5189}"/>
            </c:ext>
          </c:extLst>
        </c:ser>
        <c:ser>
          <c:idx val="3"/>
          <c:order val="3"/>
          <c:tx>
            <c:strRef>
              <c:f>Sheet1!$E$1</c:f>
              <c:strCache>
                <c:ptCount val="1"/>
                <c:pt idx="0">
                  <c:v>March'20</c:v>
                </c:pt>
              </c:strCache>
            </c:strRef>
          </c:tx>
          <c:spPr>
            <a:solidFill>
              <a:schemeClr val="accent5">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Sheet1!$E$2</c:f>
              <c:numCache>
                <c:formatCode>General</c:formatCode>
                <c:ptCount val="1"/>
                <c:pt idx="0">
                  <c:v>33.67</c:v>
                </c:pt>
              </c:numCache>
            </c:numRef>
          </c:val>
          <c:extLst>
            <c:ext xmlns:c16="http://schemas.microsoft.com/office/drawing/2014/chart" uri="{C3380CC4-5D6E-409C-BE32-E72D297353CC}">
              <c16:uniqueId val="{00000003-2278-432F-9311-F8F9DA5D5189}"/>
            </c:ext>
          </c:extLst>
        </c:ser>
        <c:ser>
          <c:idx val="4"/>
          <c:order val="4"/>
          <c:tx>
            <c:strRef>
              <c:f>Sheet1!$F$1</c:f>
              <c:strCache>
                <c:ptCount val="1"/>
                <c:pt idx="0">
                  <c:v>March'21</c:v>
                </c:pt>
              </c:strCache>
            </c:strRef>
          </c:tx>
          <c:spPr>
            <a:solidFill>
              <a:schemeClr val="accent5">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Sheet1!$F$2</c:f>
              <c:numCache>
                <c:formatCode>General</c:formatCode>
                <c:ptCount val="1"/>
                <c:pt idx="0">
                  <c:v>26.23</c:v>
                </c:pt>
              </c:numCache>
            </c:numRef>
          </c:val>
          <c:extLst>
            <c:ext xmlns:c16="http://schemas.microsoft.com/office/drawing/2014/chart" uri="{C3380CC4-5D6E-409C-BE32-E72D297353CC}">
              <c16:uniqueId val="{00000004-2278-432F-9311-F8F9DA5D5189}"/>
            </c:ext>
          </c:extLst>
        </c:ser>
        <c:ser>
          <c:idx val="5"/>
          <c:order val="5"/>
          <c:tx>
            <c:strRef>
              <c:f>Sheet1!$G$1</c:f>
              <c:strCache>
                <c:ptCount val="1"/>
                <c:pt idx="0">
                  <c:v>March'22</c:v>
                </c:pt>
              </c:strCache>
            </c:strRef>
          </c:tx>
          <c:spPr>
            <a:solidFill>
              <a:schemeClr val="accent5">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Sheet1!$G$2</c:f>
              <c:numCache>
                <c:formatCode>General</c:formatCode>
                <c:ptCount val="1"/>
                <c:pt idx="0">
                  <c:v>35.81</c:v>
                </c:pt>
              </c:numCache>
            </c:numRef>
          </c:val>
          <c:extLst>
            <c:ext xmlns:c16="http://schemas.microsoft.com/office/drawing/2014/chart" uri="{C3380CC4-5D6E-409C-BE32-E72D297353CC}">
              <c16:uniqueId val="{00000005-2278-432F-9311-F8F9DA5D5189}"/>
            </c:ext>
          </c:extLst>
        </c:ser>
        <c:ser>
          <c:idx val="6"/>
          <c:order val="6"/>
          <c:tx>
            <c:strRef>
              <c:f>Sheet1!$H$1</c:f>
              <c:strCache>
                <c:ptCount val="1"/>
                <c:pt idx="0">
                  <c:v>March'23</c:v>
                </c:pt>
              </c:strCache>
            </c:strRef>
          </c:tx>
          <c:spPr>
            <a:solidFill>
              <a:schemeClr val="accent5">
                <a:shade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Sheet1!$H$2</c:f>
              <c:numCache>
                <c:formatCode>General</c:formatCode>
                <c:ptCount val="1"/>
                <c:pt idx="0">
                  <c:v>44.14</c:v>
                </c:pt>
              </c:numCache>
            </c:numRef>
          </c:val>
          <c:extLst>
            <c:ext xmlns:c16="http://schemas.microsoft.com/office/drawing/2014/chart" uri="{C3380CC4-5D6E-409C-BE32-E72D297353CC}">
              <c16:uniqueId val="{00000006-2278-432F-9311-F8F9DA5D5189}"/>
            </c:ext>
          </c:extLst>
        </c:ser>
        <c:ser>
          <c:idx val="7"/>
          <c:order val="7"/>
          <c:tx>
            <c:strRef>
              <c:f>Sheet1!$I$1</c:f>
              <c:strCache>
                <c:ptCount val="1"/>
                <c:pt idx="0">
                  <c:v>March'24</c:v>
                </c:pt>
              </c:strCache>
            </c:strRef>
          </c:tx>
          <c:spPr>
            <a:solidFill>
              <a:schemeClr val="accent5">
                <a:shade val="6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Sheet1!$I$2</c:f>
              <c:numCache>
                <c:formatCode>General</c:formatCode>
                <c:ptCount val="1"/>
                <c:pt idx="0">
                  <c:v>44.99</c:v>
                </c:pt>
              </c:numCache>
            </c:numRef>
          </c:val>
          <c:extLst>
            <c:ext xmlns:c16="http://schemas.microsoft.com/office/drawing/2014/chart" uri="{C3380CC4-5D6E-409C-BE32-E72D297353CC}">
              <c16:uniqueId val="{00000007-2278-432F-9311-F8F9DA5D5189}"/>
            </c:ext>
          </c:extLst>
        </c:ser>
        <c:ser>
          <c:idx val="8"/>
          <c:order val="8"/>
          <c:tx>
            <c:strRef>
              <c:f>Sheet1!$J$1</c:f>
              <c:strCache>
                <c:ptCount val="1"/>
                <c:pt idx="0">
                  <c:v>March'25</c:v>
                </c:pt>
              </c:strCache>
            </c:strRef>
          </c:tx>
          <c:spPr>
            <a:solidFill>
              <a:schemeClr val="accent5">
                <a:shade val="5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Sales in Lakh kg/day</c:v>
                </c:pt>
              </c:strCache>
            </c:strRef>
          </c:cat>
          <c:val>
            <c:numRef>
              <c:f>Sheet1!$J$2</c:f>
              <c:numCache>
                <c:formatCode>0.00</c:formatCode>
                <c:ptCount val="1"/>
                <c:pt idx="0">
                  <c:v>47.7</c:v>
                </c:pt>
              </c:numCache>
            </c:numRef>
          </c:val>
          <c:extLst>
            <c:ext xmlns:c16="http://schemas.microsoft.com/office/drawing/2014/chart" uri="{C3380CC4-5D6E-409C-BE32-E72D297353CC}">
              <c16:uniqueId val="{00000008-2278-432F-9311-F8F9DA5D5189}"/>
            </c:ext>
          </c:extLst>
        </c:ser>
        <c:ser>
          <c:idx val="9"/>
          <c:order val="9"/>
          <c:tx>
            <c:strRef>
              <c:f>Sheet1!$K$1</c:f>
              <c:strCache>
                <c:ptCount val="1"/>
                <c:pt idx="0">
                  <c:v>March'26</c:v>
                </c:pt>
              </c:strCache>
            </c:strRef>
          </c:tx>
          <c:spPr>
            <a:solidFill>
              <a:schemeClr val="accent5">
                <a:shade val="42000"/>
              </a:schemeClr>
            </a:solidFill>
            <a:ln>
              <a:noFill/>
            </a:ln>
            <a:effectLst/>
          </c:spPr>
          <c:invertIfNegative val="0"/>
          <c:cat>
            <c:strRef>
              <c:f>Sheet1!$A$2</c:f>
              <c:strCache>
                <c:ptCount val="1"/>
                <c:pt idx="0">
                  <c:v>Sales in Lakh kg/day</c:v>
                </c:pt>
              </c:strCache>
            </c:strRef>
          </c:cat>
          <c:val>
            <c:numRef>
              <c:f>Sheet1!$K$2</c:f>
              <c:numCache>
                <c:formatCode>0.00</c:formatCode>
                <c:ptCount val="1"/>
                <c:pt idx="0">
                  <c:v>50.2</c:v>
                </c:pt>
              </c:numCache>
            </c:numRef>
          </c:val>
          <c:extLst>
            <c:ext xmlns:c16="http://schemas.microsoft.com/office/drawing/2014/chart" uri="{C3380CC4-5D6E-409C-BE32-E72D297353CC}">
              <c16:uniqueId val="{00000000-F028-4EEE-AD33-0242742969A0}"/>
            </c:ext>
          </c:extLst>
        </c:ser>
        <c:dLbls>
          <c:showLegendKey val="0"/>
          <c:showVal val="0"/>
          <c:showCatName val="0"/>
          <c:showSerName val="0"/>
          <c:showPercent val="0"/>
          <c:showBubbleSize val="0"/>
        </c:dLbls>
        <c:gapWidth val="219"/>
        <c:overlap val="-27"/>
        <c:axId val="384609272"/>
        <c:axId val="225964792"/>
      </c:barChart>
      <c:catAx>
        <c:axId val="38460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64792"/>
        <c:crosses val="autoZero"/>
        <c:auto val="1"/>
        <c:lblAlgn val="ctr"/>
        <c:lblOffset val="100"/>
        <c:noMultiLvlLbl val="0"/>
      </c:catAx>
      <c:valAx>
        <c:axId val="225964792"/>
        <c:scaling>
          <c:orientation val="minMax"/>
        </c:scaling>
        <c:delete val="1"/>
        <c:axPos val="l"/>
        <c:numFmt formatCode="General" sourceLinked="1"/>
        <c:majorTickMark val="none"/>
        <c:minorTickMark val="none"/>
        <c:tickLblPos val="nextTo"/>
        <c:crossAx val="384609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1">
                    <a:tint val="43000"/>
                  </a:schemeClr>
                </a:gs>
                <a:gs pos="75000">
                  <a:schemeClr val="accent1">
                    <a:tint val="43000"/>
                    <a:lumMod val="60000"/>
                    <a:lumOff val="40000"/>
                  </a:schemeClr>
                </a:gs>
                <a:gs pos="51000">
                  <a:schemeClr val="accent1">
                    <a:tint val="43000"/>
                    <a:alpha val="75000"/>
                  </a:schemeClr>
                </a:gs>
                <a:gs pos="100000">
                  <a:schemeClr val="accent1">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Sheet1!$B$2</c:f>
            </c:numRef>
          </c:val>
          <c:extLst>
            <c:ext xmlns:c16="http://schemas.microsoft.com/office/drawing/2014/chart" uri="{C3380CC4-5D6E-409C-BE32-E72D297353CC}">
              <c16:uniqueId val="{00000000-800F-47F9-8935-F0F32E2D4115}"/>
            </c:ext>
          </c:extLst>
        </c:ser>
        <c:ser>
          <c:idx val="1"/>
          <c:order val="1"/>
          <c:tx>
            <c:strRef>
              <c:f>Sheet1!$C$1</c:f>
              <c:strCache>
                <c:ptCount val="1"/>
                <c:pt idx="0">
                  <c:v>March'18</c:v>
                </c:pt>
              </c:strCache>
            </c:strRef>
          </c:tx>
          <c:spPr>
            <a:gradFill flip="none" rotWithShape="1">
              <a:gsLst>
                <a:gs pos="0">
                  <a:schemeClr val="accent1">
                    <a:tint val="56000"/>
                  </a:schemeClr>
                </a:gs>
                <a:gs pos="75000">
                  <a:schemeClr val="accent1">
                    <a:tint val="56000"/>
                    <a:lumMod val="60000"/>
                    <a:lumOff val="40000"/>
                  </a:schemeClr>
                </a:gs>
                <a:gs pos="51000">
                  <a:schemeClr val="accent1">
                    <a:tint val="56000"/>
                    <a:alpha val="75000"/>
                  </a:schemeClr>
                </a:gs>
                <a:gs pos="100000">
                  <a:schemeClr val="accent1">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Sheet1!$C$2</c:f>
            </c:numRef>
          </c:val>
          <c:extLst>
            <c:ext xmlns:c16="http://schemas.microsoft.com/office/drawing/2014/chart" uri="{C3380CC4-5D6E-409C-BE32-E72D297353CC}">
              <c16:uniqueId val="{00000001-800F-47F9-8935-F0F32E2D4115}"/>
            </c:ext>
          </c:extLst>
        </c:ser>
        <c:ser>
          <c:idx val="2"/>
          <c:order val="2"/>
          <c:tx>
            <c:strRef>
              <c:f>Sheet1!$D$1</c:f>
              <c:strCache>
                <c:ptCount val="1"/>
                <c:pt idx="0">
                  <c:v>March'19</c:v>
                </c:pt>
              </c:strCache>
            </c:strRef>
          </c:tx>
          <c:spPr>
            <a:gradFill flip="none" rotWithShape="1">
              <a:gsLst>
                <a:gs pos="0">
                  <a:schemeClr val="accent1">
                    <a:tint val="69000"/>
                  </a:schemeClr>
                </a:gs>
                <a:gs pos="75000">
                  <a:schemeClr val="accent1">
                    <a:tint val="69000"/>
                    <a:lumMod val="60000"/>
                    <a:lumOff val="40000"/>
                  </a:schemeClr>
                </a:gs>
                <a:gs pos="51000">
                  <a:schemeClr val="accent1">
                    <a:tint val="69000"/>
                    <a:alpha val="75000"/>
                  </a:schemeClr>
                </a:gs>
                <a:gs pos="100000">
                  <a:schemeClr val="accent1">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Sheet1!$D$2</c:f>
            </c:numRef>
          </c:val>
          <c:extLst>
            <c:ext xmlns:c16="http://schemas.microsoft.com/office/drawing/2014/chart" uri="{C3380CC4-5D6E-409C-BE32-E72D297353CC}">
              <c16:uniqueId val="{00000002-800F-47F9-8935-F0F32E2D4115}"/>
            </c:ext>
          </c:extLst>
        </c:ser>
        <c:ser>
          <c:idx val="3"/>
          <c:order val="3"/>
          <c:tx>
            <c:strRef>
              <c:f>Sheet1!$E$1</c:f>
              <c:strCache>
                <c:ptCount val="1"/>
                <c:pt idx="0">
                  <c:v>March'20</c:v>
                </c:pt>
              </c:strCache>
            </c:strRef>
          </c:tx>
          <c:spPr>
            <a:gradFill flip="none" rotWithShape="1">
              <a:gsLst>
                <a:gs pos="0">
                  <a:schemeClr val="accent1">
                    <a:tint val="81000"/>
                  </a:schemeClr>
                </a:gs>
                <a:gs pos="75000">
                  <a:schemeClr val="accent1">
                    <a:tint val="81000"/>
                    <a:lumMod val="60000"/>
                    <a:lumOff val="40000"/>
                  </a:schemeClr>
                </a:gs>
                <a:gs pos="51000">
                  <a:schemeClr val="accent1">
                    <a:tint val="81000"/>
                    <a:alpha val="75000"/>
                  </a:schemeClr>
                </a:gs>
                <a:gs pos="100000">
                  <a:schemeClr val="accent1">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Sheet1!$E$2</c:f>
              <c:numCache>
                <c:formatCode>_(* #,##0_);_(* \(#,##0\);_(* "-"??_);_(@_)</c:formatCode>
                <c:ptCount val="1"/>
                <c:pt idx="0">
                  <c:v>26150</c:v>
                </c:pt>
              </c:numCache>
            </c:numRef>
          </c:val>
          <c:extLst>
            <c:ext xmlns:c16="http://schemas.microsoft.com/office/drawing/2014/chart" uri="{C3380CC4-5D6E-409C-BE32-E72D297353CC}">
              <c16:uniqueId val="{00000003-800F-47F9-8935-F0F32E2D4115}"/>
            </c:ext>
          </c:extLst>
        </c:ser>
        <c:ser>
          <c:idx val="4"/>
          <c:order val="4"/>
          <c:tx>
            <c:strRef>
              <c:f>Sheet1!$F$1</c:f>
              <c:strCache>
                <c:ptCount val="1"/>
                <c:pt idx="0">
                  <c:v>March'21</c:v>
                </c:pt>
              </c:strCache>
            </c:strRef>
          </c:tx>
          <c:spPr>
            <a:gradFill flip="none" rotWithShape="1">
              <a:gsLst>
                <a:gs pos="0">
                  <a:schemeClr val="accent1">
                    <a:tint val="94000"/>
                  </a:schemeClr>
                </a:gs>
                <a:gs pos="75000">
                  <a:schemeClr val="accent1">
                    <a:tint val="94000"/>
                    <a:lumMod val="60000"/>
                    <a:lumOff val="40000"/>
                  </a:schemeClr>
                </a:gs>
                <a:gs pos="51000">
                  <a:schemeClr val="accent1">
                    <a:tint val="94000"/>
                    <a:alpha val="75000"/>
                  </a:schemeClr>
                </a:gs>
                <a:gs pos="100000">
                  <a:schemeClr val="accent1">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Sheet1!$F$2</c:f>
              <c:numCache>
                <c:formatCode>_(* #,##0_);_(* \(#,##0\);_(* "-"??_);_(@_)</c:formatCode>
                <c:ptCount val="1"/>
                <c:pt idx="0">
                  <c:v>26760</c:v>
                </c:pt>
              </c:numCache>
            </c:numRef>
          </c:val>
          <c:extLst>
            <c:ext xmlns:c16="http://schemas.microsoft.com/office/drawing/2014/chart" uri="{C3380CC4-5D6E-409C-BE32-E72D297353CC}">
              <c16:uniqueId val="{00000004-800F-47F9-8935-F0F32E2D4115}"/>
            </c:ext>
          </c:extLst>
        </c:ser>
        <c:ser>
          <c:idx val="5"/>
          <c:order val="5"/>
          <c:tx>
            <c:strRef>
              <c:f>Sheet1!$G$1</c:f>
              <c:strCache>
                <c:ptCount val="1"/>
                <c:pt idx="0">
                  <c:v>March'22</c:v>
                </c:pt>
              </c:strCache>
            </c:strRef>
          </c:tx>
          <c:spPr>
            <a:gradFill flip="none" rotWithShape="1">
              <a:gsLst>
                <a:gs pos="0">
                  <a:schemeClr val="accent1">
                    <a:shade val="93000"/>
                  </a:schemeClr>
                </a:gs>
                <a:gs pos="75000">
                  <a:schemeClr val="accent1">
                    <a:shade val="93000"/>
                    <a:lumMod val="60000"/>
                    <a:lumOff val="40000"/>
                  </a:schemeClr>
                </a:gs>
                <a:gs pos="51000">
                  <a:schemeClr val="accent1">
                    <a:shade val="93000"/>
                    <a:alpha val="75000"/>
                  </a:schemeClr>
                </a:gs>
                <a:gs pos="100000">
                  <a:schemeClr val="accent1">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Sheet1!$G$2</c:f>
              <c:numCache>
                <c:formatCode>_(* #,##0_);_(* \(#,##0\);_(* "-"??_);_(@_)</c:formatCode>
                <c:ptCount val="1"/>
                <c:pt idx="0">
                  <c:v>27284</c:v>
                </c:pt>
              </c:numCache>
            </c:numRef>
          </c:val>
          <c:extLst>
            <c:ext xmlns:c16="http://schemas.microsoft.com/office/drawing/2014/chart" uri="{C3380CC4-5D6E-409C-BE32-E72D297353CC}">
              <c16:uniqueId val="{00000005-800F-47F9-8935-F0F32E2D4115}"/>
            </c:ext>
          </c:extLst>
        </c:ser>
        <c:ser>
          <c:idx val="6"/>
          <c:order val="6"/>
          <c:tx>
            <c:strRef>
              <c:f>Sheet1!$H$1</c:f>
              <c:strCache>
                <c:ptCount val="1"/>
                <c:pt idx="0">
                  <c:v>March'23</c:v>
                </c:pt>
              </c:strCache>
            </c:strRef>
          </c:tx>
          <c:spPr>
            <a:gradFill flip="none" rotWithShape="1">
              <a:gsLst>
                <a:gs pos="0">
                  <a:schemeClr val="accent1">
                    <a:shade val="47000"/>
                  </a:schemeClr>
                </a:gs>
                <a:gs pos="75000">
                  <a:schemeClr val="accent1">
                    <a:shade val="47000"/>
                    <a:lumMod val="60000"/>
                    <a:lumOff val="40000"/>
                  </a:schemeClr>
                </a:gs>
                <a:gs pos="51000">
                  <a:schemeClr val="accent1">
                    <a:shade val="47000"/>
                    <a:alpha val="75000"/>
                  </a:schemeClr>
                </a:gs>
                <a:gs pos="100000">
                  <a:schemeClr val="accent1">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Sheet1!$H$2</c:f>
              <c:numCache>
                <c:formatCode>_(* #,##0_);_(* \(#,##0\);_(* "-"??_);_(@_)</c:formatCode>
                <c:ptCount val="1"/>
                <c:pt idx="0">
                  <c:v>29941</c:v>
                </c:pt>
              </c:numCache>
            </c:numRef>
          </c:val>
          <c:extLst>
            <c:ext xmlns:c16="http://schemas.microsoft.com/office/drawing/2014/chart" uri="{C3380CC4-5D6E-409C-BE32-E72D297353CC}">
              <c16:uniqueId val="{00000000-B0DE-4B95-9947-A0F30AAF257C}"/>
            </c:ext>
          </c:extLst>
        </c:ser>
        <c:ser>
          <c:idx val="7"/>
          <c:order val="7"/>
          <c:tx>
            <c:strRef>
              <c:f>Sheet1!$I$1</c:f>
              <c:strCache>
                <c:ptCount val="1"/>
                <c:pt idx="0">
                  <c:v>March'24</c:v>
                </c:pt>
              </c:strCache>
            </c:strRef>
          </c:tx>
          <c:spPr>
            <a:gradFill flip="none" rotWithShape="1">
              <a:gsLst>
                <a:gs pos="0">
                  <a:schemeClr val="accent1">
                    <a:shade val="45000"/>
                  </a:schemeClr>
                </a:gs>
                <a:gs pos="75000">
                  <a:schemeClr val="accent1">
                    <a:shade val="45000"/>
                    <a:lumMod val="60000"/>
                    <a:lumOff val="40000"/>
                  </a:schemeClr>
                </a:gs>
                <a:gs pos="51000">
                  <a:schemeClr val="accent1">
                    <a:shade val="45000"/>
                    <a:alpha val="75000"/>
                  </a:schemeClr>
                </a:gs>
                <a:gs pos="100000">
                  <a:schemeClr val="accent1">
                    <a:shade val="45000"/>
                    <a:lumMod val="20000"/>
                    <a:lumOff val="80000"/>
                    <a:alpha val="15000"/>
                  </a:schemeClr>
                </a:gs>
              </a:gsLst>
              <a:lin ang="5400000" scaled="0"/>
            </a:gradFill>
            <a:ln>
              <a:noFill/>
            </a:ln>
            <a:effectLst/>
          </c:spPr>
          <c:invertIfNegative val="0"/>
          <c:dPt>
            <c:idx val="0"/>
            <c:invertIfNegative val="0"/>
            <c:bubble3D val="0"/>
            <c:spPr>
              <a:gradFill flip="none" rotWithShape="1">
                <a:gsLst>
                  <a:gs pos="0">
                    <a:schemeClr val="accent1">
                      <a:shade val="45000"/>
                    </a:schemeClr>
                  </a:gs>
                  <a:gs pos="75000">
                    <a:schemeClr val="accent1">
                      <a:shade val="45000"/>
                      <a:lumMod val="60000"/>
                      <a:lumOff val="40000"/>
                    </a:schemeClr>
                  </a:gs>
                  <a:gs pos="51000">
                    <a:schemeClr val="accent1">
                      <a:shade val="45000"/>
                      <a:alpha val="75000"/>
                    </a:schemeClr>
                  </a:gs>
                  <a:gs pos="100000">
                    <a:schemeClr val="accent1">
                      <a:shade val="45000"/>
                      <a:lumMod val="20000"/>
                      <a:lumOff val="80000"/>
                      <a:alpha val="15000"/>
                    </a:schemeClr>
                  </a:gs>
                </a:gsLst>
                <a:lin ang="5400000" scaled="0"/>
              </a:gradFill>
              <a:ln>
                <a:noFill/>
              </a:ln>
              <a:effectLst/>
            </c:spPr>
            <c:extLst>
              <c:ext xmlns:c16="http://schemas.microsoft.com/office/drawing/2014/chart" uri="{C3380CC4-5D6E-409C-BE32-E72D297353CC}">
                <c16:uniqueId val="{00000001-D407-4D3D-A15F-8BD378D2A98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Buses</c:v>
                </c:pt>
              </c:strCache>
            </c:strRef>
          </c:cat>
          <c:val>
            <c:numRef>
              <c:f>Sheet1!$I$2</c:f>
              <c:numCache>
                <c:formatCode>_(* #,##0_);_(* \(#,##0\);_(* "-"??_);_(@_)</c:formatCode>
                <c:ptCount val="1"/>
                <c:pt idx="0">
                  <c:v>32554</c:v>
                </c:pt>
              </c:numCache>
            </c:numRef>
          </c:val>
          <c:extLst>
            <c:ext xmlns:c16="http://schemas.microsoft.com/office/drawing/2014/chart" uri="{C3380CC4-5D6E-409C-BE32-E72D297353CC}">
              <c16:uniqueId val="{00000000-D407-4D3D-A15F-8BD378D2A985}"/>
            </c:ext>
          </c:extLst>
        </c:ser>
        <c:ser>
          <c:idx val="8"/>
          <c:order val="8"/>
          <c:tx>
            <c:strRef>
              <c:f>Sheet1!$J$1</c:f>
              <c:strCache>
                <c:ptCount val="1"/>
                <c:pt idx="0">
                  <c:v>March'25</c:v>
                </c:pt>
              </c:strCache>
            </c:strRef>
          </c:tx>
          <c:spPr>
            <a:gradFill flip="none" rotWithShape="1">
              <a:gsLst>
                <a:gs pos="0">
                  <a:schemeClr val="accent1">
                    <a:shade val="44000"/>
                  </a:schemeClr>
                </a:gs>
                <a:gs pos="75000">
                  <a:schemeClr val="accent1">
                    <a:shade val="44000"/>
                    <a:lumMod val="60000"/>
                    <a:lumOff val="40000"/>
                  </a:schemeClr>
                </a:gs>
                <a:gs pos="51000">
                  <a:schemeClr val="accent1">
                    <a:shade val="44000"/>
                    <a:alpha val="75000"/>
                  </a:schemeClr>
                </a:gs>
                <a:gs pos="100000">
                  <a:schemeClr val="accent1">
                    <a:shade val="44000"/>
                    <a:lumMod val="20000"/>
                    <a:lumOff val="80000"/>
                    <a:alpha val="15000"/>
                  </a:schemeClr>
                </a:gs>
              </a:gsLst>
              <a:lin ang="5400000" scaled="0"/>
            </a:gradFill>
            <a:ln>
              <a:noFill/>
            </a:ln>
            <a:effectLst/>
          </c:spPr>
          <c:invertIfNegative val="0"/>
          <c:cat>
            <c:strRef>
              <c:f>Sheet1!$A$2</c:f>
              <c:strCache>
                <c:ptCount val="1"/>
                <c:pt idx="0">
                  <c:v>Buses</c:v>
                </c:pt>
              </c:strCache>
            </c:strRef>
          </c:cat>
          <c:val>
            <c:numRef>
              <c:f>Sheet1!$J$2</c:f>
              <c:numCache>
                <c:formatCode>_(* #,##0_);_(* \(#,##0\);_(* "-"??_);_(@_)</c:formatCode>
                <c:ptCount val="1"/>
                <c:pt idx="0">
                  <c:v>36134</c:v>
                </c:pt>
              </c:numCache>
            </c:numRef>
          </c:val>
          <c:extLst>
            <c:ext xmlns:c16="http://schemas.microsoft.com/office/drawing/2014/chart" uri="{C3380CC4-5D6E-409C-BE32-E72D297353CC}">
              <c16:uniqueId val="{00000002-75C4-45CC-BBF8-7D7EFD535DCA}"/>
            </c:ext>
          </c:extLst>
        </c:ser>
        <c:ser>
          <c:idx val="9"/>
          <c:order val="9"/>
          <c:tx>
            <c:strRef>
              <c:f>Sheet1!$K$1</c:f>
              <c:strCache>
                <c:ptCount val="1"/>
                <c:pt idx="0">
                  <c:v>March'26</c:v>
                </c:pt>
              </c:strCache>
            </c:strRef>
          </c:tx>
          <c:spPr>
            <a:gradFill flip="none" rotWithShape="1">
              <a:gsLst>
                <a:gs pos="0">
                  <a:schemeClr val="accent1">
                    <a:shade val="42000"/>
                  </a:schemeClr>
                </a:gs>
                <a:gs pos="75000">
                  <a:schemeClr val="accent1">
                    <a:shade val="42000"/>
                    <a:lumMod val="60000"/>
                    <a:lumOff val="40000"/>
                  </a:schemeClr>
                </a:gs>
                <a:gs pos="51000">
                  <a:schemeClr val="accent1">
                    <a:shade val="42000"/>
                    <a:alpha val="75000"/>
                  </a:schemeClr>
                </a:gs>
                <a:gs pos="100000">
                  <a:schemeClr val="accent1">
                    <a:shade val="42000"/>
                    <a:lumMod val="20000"/>
                    <a:lumOff val="80000"/>
                    <a:alpha val="15000"/>
                  </a:schemeClr>
                </a:gs>
              </a:gsLst>
              <a:lin ang="5400000" scaled="0"/>
            </a:gradFill>
            <a:ln>
              <a:noFill/>
            </a:ln>
            <a:effectLst/>
          </c:spPr>
          <c:invertIfNegative val="0"/>
          <c:cat>
            <c:strRef>
              <c:f>Sheet1!$A$2</c:f>
              <c:strCache>
                <c:ptCount val="1"/>
                <c:pt idx="0">
                  <c:v>Buses</c:v>
                </c:pt>
              </c:strCache>
            </c:strRef>
          </c:cat>
          <c:val>
            <c:numRef>
              <c:f>Sheet1!$K$2</c:f>
              <c:numCache>
                <c:formatCode>#,##0</c:formatCode>
                <c:ptCount val="1"/>
                <c:pt idx="0">
                  <c:v>47955</c:v>
                </c:pt>
              </c:numCache>
            </c:numRef>
          </c:val>
          <c:extLst>
            <c:ext xmlns:c16="http://schemas.microsoft.com/office/drawing/2014/chart" uri="{C3380CC4-5D6E-409C-BE32-E72D297353CC}">
              <c16:uniqueId val="{00000002-2E14-468E-9285-B79B54888423}"/>
            </c:ext>
          </c:extLst>
        </c:ser>
        <c:dLbls>
          <c:showLegendKey val="0"/>
          <c:showVal val="0"/>
          <c:showCatName val="0"/>
          <c:showSerName val="0"/>
          <c:showPercent val="0"/>
          <c:showBubbleSize val="0"/>
        </c:dLbls>
        <c:gapWidth val="355"/>
        <c:overlap val="-70"/>
        <c:axId val="383711632"/>
        <c:axId val="383710848"/>
      </c:barChart>
      <c:catAx>
        <c:axId val="38371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0848"/>
        <c:crosses val="autoZero"/>
        <c:auto val="1"/>
        <c:lblAlgn val="ctr"/>
        <c:lblOffset val="100"/>
        <c:noMultiLvlLbl val="0"/>
      </c:catAx>
      <c:valAx>
        <c:axId val="383710848"/>
        <c:scaling>
          <c:orientation val="minMax"/>
        </c:scaling>
        <c:delete val="1"/>
        <c:axPos val="l"/>
        <c:numFmt formatCode="_(* #,##0_);_(* \(#,##0\);_(* &quot;-&quot;??_);_(@_)" sourceLinked="1"/>
        <c:majorTickMark val="none"/>
        <c:minorTickMark val="none"/>
        <c:tickLblPos val="nextTo"/>
        <c:crossAx val="383711632"/>
        <c:crosses val="autoZero"/>
        <c:crossBetween val="between"/>
      </c:valAx>
      <c:spPr>
        <a:noFill/>
        <a:ln>
          <a:noFill/>
        </a:ln>
        <a:effectLst/>
      </c:spPr>
    </c:plotArea>
    <c:legend>
      <c:legendPos val="b"/>
      <c:layout>
        <c:manualLayout>
          <c:xMode val="edge"/>
          <c:yMode val="edge"/>
          <c:x val="0"/>
          <c:y val="0.77692317005071154"/>
          <c:w val="1"/>
          <c:h val="0.178175531012072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2.6692336146887714E-2"/>
          <c:y val="5.4054054054054057E-2"/>
          <c:w val="0.94661532770622459"/>
          <c:h val="0.70193374476839043"/>
        </c:manualLayout>
      </c:layout>
      <c:barChart>
        <c:barDir val="col"/>
        <c:grouping val="clustered"/>
        <c:varyColors val="0"/>
        <c:ser>
          <c:idx val="0"/>
          <c:order val="0"/>
          <c:tx>
            <c:strRef>
              <c:f>Sheet1!$B$1</c:f>
              <c:strCache>
                <c:ptCount val="1"/>
                <c:pt idx="0">
                  <c:v>March'17</c:v>
                </c:pt>
              </c:strCache>
            </c:strRef>
          </c:tx>
          <c:spPr>
            <a:gradFill flip="none" rotWithShape="1">
              <a:gsLst>
                <a:gs pos="0">
                  <a:schemeClr val="accent3">
                    <a:tint val="43000"/>
                  </a:schemeClr>
                </a:gs>
                <a:gs pos="75000">
                  <a:schemeClr val="accent3">
                    <a:tint val="43000"/>
                    <a:lumMod val="60000"/>
                    <a:lumOff val="40000"/>
                  </a:schemeClr>
                </a:gs>
                <a:gs pos="51000">
                  <a:schemeClr val="accent3">
                    <a:tint val="43000"/>
                    <a:alpha val="75000"/>
                  </a:schemeClr>
                </a:gs>
                <a:gs pos="100000">
                  <a:schemeClr val="accent3">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Sheet1!$B$2</c:f>
            </c:numRef>
          </c:val>
          <c:extLst>
            <c:ext xmlns:c16="http://schemas.microsoft.com/office/drawing/2014/chart" uri="{C3380CC4-5D6E-409C-BE32-E72D297353CC}">
              <c16:uniqueId val="{00000000-E5A6-401F-9C7E-6EE1A27058DF}"/>
            </c:ext>
          </c:extLst>
        </c:ser>
        <c:ser>
          <c:idx val="1"/>
          <c:order val="1"/>
          <c:tx>
            <c:strRef>
              <c:f>Sheet1!$C$1</c:f>
              <c:strCache>
                <c:ptCount val="1"/>
                <c:pt idx="0">
                  <c:v>March'18</c:v>
                </c:pt>
              </c:strCache>
            </c:strRef>
          </c:tx>
          <c:spPr>
            <a:gradFill flip="none" rotWithShape="1">
              <a:gsLst>
                <a:gs pos="0">
                  <a:schemeClr val="accent3">
                    <a:tint val="56000"/>
                  </a:schemeClr>
                </a:gs>
                <a:gs pos="75000">
                  <a:schemeClr val="accent3">
                    <a:tint val="56000"/>
                    <a:lumMod val="60000"/>
                    <a:lumOff val="40000"/>
                  </a:schemeClr>
                </a:gs>
                <a:gs pos="51000">
                  <a:schemeClr val="accent3">
                    <a:tint val="56000"/>
                    <a:alpha val="75000"/>
                  </a:schemeClr>
                </a:gs>
                <a:gs pos="100000">
                  <a:schemeClr val="accent3">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Sheet1!$C$2</c:f>
            </c:numRef>
          </c:val>
          <c:extLst>
            <c:ext xmlns:c16="http://schemas.microsoft.com/office/drawing/2014/chart" uri="{C3380CC4-5D6E-409C-BE32-E72D297353CC}">
              <c16:uniqueId val="{00000001-E5A6-401F-9C7E-6EE1A27058DF}"/>
            </c:ext>
          </c:extLst>
        </c:ser>
        <c:ser>
          <c:idx val="2"/>
          <c:order val="2"/>
          <c:tx>
            <c:strRef>
              <c:f>Sheet1!$D$1</c:f>
              <c:strCache>
                <c:ptCount val="1"/>
                <c:pt idx="0">
                  <c:v>March'19</c:v>
                </c:pt>
              </c:strCache>
            </c:strRef>
          </c:tx>
          <c:spPr>
            <a:gradFill flip="none" rotWithShape="1">
              <a:gsLst>
                <a:gs pos="0">
                  <a:schemeClr val="accent3">
                    <a:tint val="69000"/>
                  </a:schemeClr>
                </a:gs>
                <a:gs pos="75000">
                  <a:schemeClr val="accent3">
                    <a:tint val="69000"/>
                    <a:lumMod val="60000"/>
                    <a:lumOff val="40000"/>
                  </a:schemeClr>
                </a:gs>
                <a:gs pos="51000">
                  <a:schemeClr val="accent3">
                    <a:tint val="69000"/>
                    <a:alpha val="75000"/>
                  </a:schemeClr>
                </a:gs>
                <a:gs pos="100000">
                  <a:schemeClr val="accent3">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Sheet1!$D$2</c:f>
            </c:numRef>
          </c:val>
          <c:extLst>
            <c:ext xmlns:c16="http://schemas.microsoft.com/office/drawing/2014/chart" uri="{C3380CC4-5D6E-409C-BE32-E72D297353CC}">
              <c16:uniqueId val="{00000002-E5A6-401F-9C7E-6EE1A27058DF}"/>
            </c:ext>
          </c:extLst>
        </c:ser>
        <c:ser>
          <c:idx val="3"/>
          <c:order val="3"/>
          <c:tx>
            <c:strRef>
              <c:f>Sheet1!$E$1</c:f>
              <c:strCache>
                <c:ptCount val="1"/>
                <c:pt idx="0">
                  <c:v>March'20</c:v>
                </c:pt>
              </c:strCache>
            </c:strRef>
          </c:tx>
          <c:spPr>
            <a:gradFill flip="none" rotWithShape="1">
              <a:gsLst>
                <a:gs pos="0">
                  <a:schemeClr val="accent3">
                    <a:tint val="81000"/>
                  </a:schemeClr>
                </a:gs>
                <a:gs pos="75000">
                  <a:schemeClr val="accent3">
                    <a:tint val="81000"/>
                    <a:lumMod val="60000"/>
                    <a:lumOff val="40000"/>
                  </a:schemeClr>
                </a:gs>
                <a:gs pos="51000">
                  <a:schemeClr val="accent3">
                    <a:tint val="81000"/>
                    <a:alpha val="75000"/>
                  </a:schemeClr>
                </a:gs>
                <a:gs pos="100000">
                  <a:schemeClr val="accent3">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Sheet1!$E$2</c:f>
              <c:numCache>
                <c:formatCode>_(* #,##0_);_(* \(#,##0\);_(* "-"??_);_(@_)</c:formatCode>
                <c:ptCount val="1"/>
                <c:pt idx="0">
                  <c:v>478372</c:v>
                </c:pt>
              </c:numCache>
            </c:numRef>
          </c:val>
          <c:extLst>
            <c:ext xmlns:c16="http://schemas.microsoft.com/office/drawing/2014/chart" uri="{C3380CC4-5D6E-409C-BE32-E72D297353CC}">
              <c16:uniqueId val="{00000003-E5A6-401F-9C7E-6EE1A27058DF}"/>
            </c:ext>
          </c:extLst>
        </c:ser>
        <c:ser>
          <c:idx val="4"/>
          <c:order val="4"/>
          <c:tx>
            <c:strRef>
              <c:f>Sheet1!$F$1</c:f>
              <c:strCache>
                <c:ptCount val="1"/>
                <c:pt idx="0">
                  <c:v>March'21</c:v>
                </c:pt>
              </c:strCache>
            </c:strRef>
          </c:tx>
          <c:spPr>
            <a:gradFill flip="none" rotWithShape="1">
              <a:gsLst>
                <a:gs pos="0">
                  <a:schemeClr val="accent3">
                    <a:tint val="94000"/>
                  </a:schemeClr>
                </a:gs>
                <a:gs pos="75000">
                  <a:schemeClr val="accent3">
                    <a:tint val="94000"/>
                    <a:lumMod val="60000"/>
                    <a:lumOff val="40000"/>
                  </a:schemeClr>
                </a:gs>
                <a:gs pos="51000">
                  <a:schemeClr val="accent3">
                    <a:tint val="94000"/>
                    <a:alpha val="75000"/>
                  </a:schemeClr>
                </a:gs>
                <a:gs pos="100000">
                  <a:schemeClr val="accent3">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Sheet1!$F$2</c:f>
              <c:numCache>
                <c:formatCode>_(* #,##0_);_(* \(#,##0\);_(* "-"??_);_(@_)</c:formatCode>
                <c:ptCount val="1"/>
                <c:pt idx="0">
                  <c:v>490662</c:v>
                </c:pt>
              </c:numCache>
            </c:numRef>
          </c:val>
          <c:extLst>
            <c:ext xmlns:c16="http://schemas.microsoft.com/office/drawing/2014/chart" uri="{C3380CC4-5D6E-409C-BE32-E72D297353CC}">
              <c16:uniqueId val="{00000004-E5A6-401F-9C7E-6EE1A27058DF}"/>
            </c:ext>
          </c:extLst>
        </c:ser>
        <c:ser>
          <c:idx val="5"/>
          <c:order val="5"/>
          <c:tx>
            <c:strRef>
              <c:f>Sheet1!$G$1</c:f>
              <c:strCache>
                <c:ptCount val="1"/>
                <c:pt idx="0">
                  <c:v>March'22</c:v>
                </c:pt>
              </c:strCache>
            </c:strRef>
          </c:tx>
          <c:spPr>
            <a:gradFill flip="none" rotWithShape="1">
              <a:gsLst>
                <a:gs pos="0">
                  <a:schemeClr val="accent3">
                    <a:shade val="93000"/>
                  </a:schemeClr>
                </a:gs>
                <a:gs pos="75000">
                  <a:schemeClr val="accent3">
                    <a:shade val="93000"/>
                    <a:lumMod val="60000"/>
                    <a:lumOff val="40000"/>
                  </a:schemeClr>
                </a:gs>
                <a:gs pos="51000">
                  <a:schemeClr val="accent3">
                    <a:shade val="93000"/>
                    <a:alpha val="75000"/>
                  </a:schemeClr>
                </a:gs>
                <a:gs pos="100000">
                  <a:schemeClr val="accent3">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Sheet1!$G$2</c:f>
              <c:numCache>
                <c:formatCode>_(* #,##0_);_(* \(#,##0\);_(* "-"??_);_(@_)</c:formatCode>
                <c:ptCount val="1"/>
                <c:pt idx="0">
                  <c:v>534557</c:v>
                </c:pt>
              </c:numCache>
            </c:numRef>
          </c:val>
          <c:extLst>
            <c:ext xmlns:c16="http://schemas.microsoft.com/office/drawing/2014/chart" uri="{C3380CC4-5D6E-409C-BE32-E72D297353CC}">
              <c16:uniqueId val="{00000005-E5A6-401F-9C7E-6EE1A27058DF}"/>
            </c:ext>
          </c:extLst>
        </c:ser>
        <c:ser>
          <c:idx val="6"/>
          <c:order val="6"/>
          <c:tx>
            <c:strRef>
              <c:f>Sheet1!$H$1</c:f>
              <c:strCache>
                <c:ptCount val="1"/>
                <c:pt idx="0">
                  <c:v>March'23</c:v>
                </c:pt>
              </c:strCache>
            </c:strRef>
          </c:tx>
          <c:spPr>
            <a:gradFill flip="none" rotWithShape="1">
              <a:gsLst>
                <a:gs pos="0">
                  <a:schemeClr val="accent3">
                    <a:shade val="47000"/>
                  </a:schemeClr>
                </a:gs>
                <a:gs pos="75000">
                  <a:schemeClr val="accent3">
                    <a:shade val="47000"/>
                    <a:lumMod val="60000"/>
                    <a:lumOff val="40000"/>
                  </a:schemeClr>
                </a:gs>
                <a:gs pos="51000">
                  <a:schemeClr val="accent3">
                    <a:shade val="47000"/>
                    <a:alpha val="75000"/>
                  </a:schemeClr>
                </a:gs>
                <a:gs pos="100000">
                  <a:schemeClr val="accent3">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Sheet1!$H$2</c:f>
              <c:numCache>
                <c:formatCode>_(* #,##0_);_(* \(#,##0\);_(* "-"??_);_(@_)</c:formatCode>
                <c:ptCount val="1"/>
                <c:pt idx="0">
                  <c:v>569806</c:v>
                </c:pt>
              </c:numCache>
            </c:numRef>
          </c:val>
          <c:extLst>
            <c:ext xmlns:c16="http://schemas.microsoft.com/office/drawing/2014/chart" uri="{C3380CC4-5D6E-409C-BE32-E72D297353CC}">
              <c16:uniqueId val="{00000000-8F2B-46EC-86C2-426CEDC19EA5}"/>
            </c:ext>
          </c:extLst>
        </c:ser>
        <c:ser>
          <c:idx val="7"/>
          <c:order val="7"/>
          <c:tx>
            <c:strRef>
              <c:f>Sheet1!$I$1</c:f>
              <c:strCache>
                <c:ptCount val="1"/>
                <c:pt idx="0">
                  <c:v>March'24</c:v>
                </c:pt>
              </c:strCache>
            </c:strRef>
          </c:tx>
          <c:spPr>
            <a:gradFill flip="none" rotWithShape="1">
              <a:gsLst>
                <a:gs pos="0">
                  <a:schemeClr val="accent3">
                    <a:shade val="45000"/>
                  </a:schemeClr>
                </a:gs>
                <a:gs pos="75000">
                  <a:schemeClr val="accent3">
                    <a:shade val="45000"/>
                    <a:lumMod val="60000"/>
                    <a:lumOff val="40000"/>
                  </a:schemeClr>
                </a:gs>
                <a:gs pos="51000">
                  <a:schemeClr val="accent3">
                    <a:shade val="45000"/>
                    <a:alpha val="75000"/>
                  </a:schemeClr>
                </a:gs>
                <a:gs pos="100000">
                  <a:schemeClr val="accent3">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Auto/ LGV/ RTV</c:v>
                </c:pt>
              </c:strCache>
            </c:strRef>
          </c:cat>
          <c:val>
            <c:numRef>
              <c:f>Sheet1!$I$2</c:f>
              <c:numCache>
                <c:formatCode>_(* #,##0_);_(* \(#,##0\);_(* "-"??_);_(@_)</c:formatCode>
                <c:ptCount val="1"/>
                <c:pt idx="0">
                  <c:v>618654</c:v>
                </c:pt>
              </c:numCache>
            </c:numRef>
          </c:val>
          <c:extLst>
            <c:ext xmlns:c16="http://schemas.microsoft.com/office/drawing/2014/chart" uri="{C3380CC4-5D6E-409C-BE32-E72D297353CC}">
              <c16:uniqueId val="{00000000-B5F9-420B-A0F1-FC27CAA18CD3}"/>
            </c:ext>
          </c:extLst>
        </c:ser>
        <c:ser>
          <c:idx val="8"/>
          <c:order val="8"/>
          <c:tx>
            <c:strRef>
              <c:f>Sheet1!$J$1</c:f>
              <c:strCache>
                <c:ptCount val="1"/>
                <c:pt idx="0">
                  <c:v>March'25</c:v>
                </c:pt>
              </c:strCache>
            </c:strRef>
          </c:tx>
          <c:spPr>
            <a:gradFill flip="none" rotWithShape="1">
              <a:gsLst>
                <a:gs pos="0">
                  <a:schemeClr val="accent3">
                    <a:shade val="44000"/>
                  </a:schemeClr>
                </a:gs>
                <a:gs pos="75000">
                  <a:schemeClr val="accent3">
                    <a:shade val="44000"/>
                    <a:lumMod val="60000"/>
                    <a:lumOff val="40000"/>
                  </a:schemeClr>
                </a:gs>
                <a:gs pos="51000">
                  <a:schemeClr val="accent3">
                    <a:shade val="44000"/>
                    <a:alpha val="75000"/>
                  </a:schemeClr>
                </a:gs>
                <a:gs pos="100000">
                  <a:schemeClr val="accent3">
                    <a:shade val="44000"/>
                    <a:lumMod val="20000"/>
                    <a:lumOff val="80000"/>
                    <a:alpha val="15000"/>
                  </a:schemeClr>
                </a:gs>
              </a:gsLst>
              <a:lin ang="5400000" scaled="0"/>
            </a:gradFill>
            <a:ln>
              <a:noFill/>
            </a:ln>
            <a:effectLst/>
          </c:spPr>
          <c:invertIfNegative val="0"/>
          <c:cat>
            <c:strRef>
              <c:f>Sheet1!$A$2</c:f>
              <c:strCache>
                <c:ptCount val="1"/>
                <c:pt idx="0">
                  <c:v>Auto/ LGV/ RTV</c:v>
                </c:pt>
              </c:strCache>
            </c:strRef>
          </c:cat>
          <c:val>
            <c:numRef>
              <c:f>Sheet1!$J$2</c:f>
              <c:numCache>
                <c:formatCode>_(* #,##0_);_(* \(#,##0\);_(* "-"??_);_(@_)</c:formatCode>
                <c:ptCount val="1"/>
                <c:pt idx="0">
                  <c:v>667607</c:v>
                </c:pt>
              </c:numCache>
            </c:numRef>
          </c:val>
          <c:extLst>
            <c:ext xmlns:c16="http://schemas.microsoft.com/office/drawing/2014/chart" uri="{C3380CC4-5D6E-409C-BE32-E72D297353CC}">
              <c16:uniqueId val="{00000000-330E-4E59-9691-A9997370B3C6}"/>
            </c:ext>
          </c:extLst>
        </c:ser>
        <c:ser>
          <c:idx val="9"/>
          <c:order val="9"/>
          <c:tx>
            <c:strRef>
              <c:f>Sheet1!$K$1</c:f>
              <c:strCache>
                <c:ptCount val="1"/>
                <c:pt idx="0">
                  <c:v>Mar-26</c:v>
                </c:pt>
              </c:strCache>
            </c:strRef>
          </c:tx>
          <c:spPr>
            <a:gradFill flip="none" rotWithShape="1">
              <a:gsLst>
                <a:gs pos="0">
                  <a:schemeClr val="accent3">
                    <a:shade val="42000"/>
                  </a:schemeClr>
                </a:gs>
                <a:gs pos="75000">
                  <a:schemeClr val="accent3">
                    <a:shade val="42000"/>
                    <a:lumMod val="60000"/>
                    <a:lumOff val="40000"/>
                  </a:schemeClr>
                </a:gs>
                <a:gs pos="51000">
                  <a:schemeClr val="accent3">
                    <a:shade val="42000"/>
                    <a:alpha val="75000"/>
                  </a:schemeClr>
                </a:gs>
                <a:gs pos="100000">
                  <a:schemeClr val="accent3">
                    <a:shade val="42000"/>
                    <a:lumMod val="20000"/>
                    <a:lumOff val="80000"/>
                    <a:alpha val="15000"/>
                  </a:schemeClr>
                </a:gs>
              </a:gsLst>
              <a:lin ang="5400000" scaled="0"/>
            </a:gradFill>
            <a:ln>
              <a:noFill/>
            </a:ln>
            <a:effectLst/>
          </c:spPr>
          <c:invertIfNegative val="0"/>
          <c:cat>
            <c:strRef>
              <c:f>Sheet1!$A$2</c:f>
              <c:strCache>
                <c:ptCount val="1"/>
                <c:pt idx="0">
                  <c:v>Auto/ LGV/ RTV</c:v>
                </c:pt>
              </c:strCache>
            </c:strRef>
          </c:cat>
          <c:val>
            <c:numRef>
              <c:f>Sheet1!$K$2</c:f>
              <c:numCache>
                <c:formatCode>#,##0</c:formatCode>
                <c:ptCount val="1"/>
                <c:pt idx="0">
                  <c:v>752531</c:v>
                </c:pt>
              </c:numCache>
            </c:numRef>
          </c:val>
          <c:extLst>
            <c:ext xmlns:c16="http://schemas.microsoft.com/office/drawing/2014/chart" uri="{C3380CC4-5D6E-409C-BE32-E72D297353CC}">
              <c16:uniqueId val="{00000000-151F-43BF-9F8E-218163709F82}"/>
            </c:ext>
          </c:extLst>
        </c:ser>
        <c:dLbls>
          <c:showLegendKey val="0"/>
          <c:showVal val="0"/>
          <c:showCatName val="0"/>
          <c:showSerName val="0"/>
          <c:showPercent val="0"/>
          <c:showBubbleSize val="0"/>
        </c:dLbls>
        <c:gapWidth val="355"/>
        <c:overlap val="-70"/>
        <c:axId val="383716336"/>
        <c:axId val="383712024"/>
      </c:barChart>
      <c:catAx>
        <c:axId val="38371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2024"/>
        <c:crosses val="autoZero"/>
        <c:auto val="1"/>
        <c:lblAlgn val="ctr"/>
        <c:lblOffset val="100"/>
        <c:noMultiLvlLbl val="0"/>
      </c:catAx>
      <c:valAx>
        <c:axId val="383712024"/>
        <c:scaling>
          <c:orientation val="minMax"/>
        </c:scaling>
        <c:delete val="1"/>
        <c:axPos val="l"/>
        <c:numFmt formatCode="_(* #,##0_);_(* \(#,##0\);_(* &quot;-&quot;??_);_(@_)" sourceLinked="1"/>
        <c:majorTickMark val="none"/>
        <c:minorTickMark val="none"/>
        <c:tickLblPos val="nextTo"/>
        <c:crossAx val="383716336"/>
        <c:crosses val="autoZero"/>
        <c:crossBetween val="between"/>
      </c:valAx>
      <c:spPr>
        <a:noFill/>
        <a:ln>
          <a:noFill/>
        </a:ln>
        <a:effectLst/>
      </c:spPr>
    </c:plotArea>
    <c:legend>
      <c:legendPos val="b"/>
      <c:layout>
        <c:manualLayout>
          <c:xMode val="edge"/>
          <c:yMode val="edge"/>
          <c:x val="4.8807542983915694E-2"/>
          <c:y val="0.8393857870322381"/>
          <c:w val="0.89999991265650858"/>
          <c:h val="0.1020975625469942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3449862268592985E-2"/>
          <c:y val="4.2669325828011709E-2"/>
          <c:w val="0.94743593072078247"/>
          <c:h val="0.71765404718555481"/>
        </c:manualLayout>
      </c:layout>
      <c:barChart>
        <c:barDir val="col"/>
        <c:grouping val="clustered"/>
        <c:varyColors val="0"/>
        <c:ser>
          <c:idx val="0"/>
          <c:order val="0"/>
          <c:tx>
            <c:strRef>
              <c:f>Sheet1!$B$1</c:f>
              <c:strCache>
                <c:ptCount val="1"/>
                <c:pt idx="0">
                  <c:v>March'17</c:v>
                </c:pt>
              </c:strCache>
            </c:strRef>
          </c:tx>
          <c:spPr>
            <a:gradFill flip="none" rotWithShape="1">
              <a:gsLst>
                <a:gs pos="0">
                  <a:schemeClr val="accent6">
                    <a:tint val="43000"/>
                  </a:schemeClr>
                </a:gs>
                <a:gs pos="75000">
                  <a:schemeClr val="accent6">
                    <a:tint val="43000"/>
                    <a:lumMod val="60000"/>
                    <a:lumOff val="40000"/>
                  </a:schemeClr>
                </a:gs>
                <a:gs pos="51000">
                  <a:schemeClr val="accent6">
                    <a:tint val="43000"/>
                    <a:alpha val="75000"/>
                  </a:schemeClr>
                </a:gs>
                <a:gs pos="100000">
                  <a:schemeClr val="accent6">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Sheet1!$B$2</c:f>
            </c:numRef>
          </c:val>
          <c:extLst>
            <c:ext xmlns:c16="http://schemas.microsoft.com/office/drawing/2014/chart" uri="{C3380CC4-5D6E-409C-BE32-E72D297353CC}">
              <c16:uniqueId val="{00000000-CE54-498E-8707-49DE7EC6FB37}"/>
            </c:ext>
          </c:extLst>
        </c:ser>
        <c:ser>
          <c:idx val="1"/>
          <c:order val="1"/>
          <c:tx>
            <c:strRef>
              <c:f>Sheet1!$C$1</c:f>
              <c:strCache>
                <c:ptCount val="1"/>
                <c:pt idx="0">
                  <c:v>March'18</c:v>
                </c:pt>
              </c:strCache>
            </c:strRef>
          </c:tx>
          <c:spPr>
            <a:gradFill flip="none" rotWithShape="1">
              <a:gsLst>
                <a:gs pos="0">
                  <a:schemeClr val="accent6">
                    <a:tint val="56000"/>
                  </a:schemeClr>
                </a:gs>
                <a:gs pos="75000">
                  <a:schemeClr val="accent6">
                    <a:tint val="56000"/>
                    <a:lumMod val="60000"/>
                    <a:lumOff val="40000"/>
                  </a:schemeClr>
                </a:gs>
                <a:gs pos="51000">
                  <a:schemeClr val="accent6">
                    <a:tint val="56000"/>
                    <a:alpha val="75000"/>
                  </a:schemeClr>
                </a:gs>
                <a:gs pos="100000">
                  <a:schemeClr val="accent6">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Sheet1!$C$2</c:f>
            </c:numRef>
          </c:val>
          <c:extLst>
            <c:ext xmlns:c16="http://schemas.microsoft.com/office/drawing/2014/chart" uri="{C3380CC4-5D6E-409C-BE32-E72D297353CC}">
              <c16:uniqueId val="{00000001-CE54-498E-8707-49DE7EC6FB37}"/>
            </c:ext>
          </c:extLst>
        </c:ser>
        <c:ser>
          <c:idx val="2"/>
          <c:order val="2"/>
          <c:tx>
            <c:strRef>
              <c:f>Sheet1!$D$1</c:f>
              <c:strCache>
                <c:ptCount val="1"/>
                <c:pt idx="0">
                  <c:v>March'19</c:v>
                </c:pt>
              </c:strCache>
            </c:strRef>
          </c:tx>
          <c:spPr>
            <a:gradFill flip="none" rotWithShape="1">
              <a:gsLst>
                <a:gs pos="0">
                  <a:schemeClr val="accent6">
                    <a:tint val="69000"/>
                  </a:schemeClr>
                </a:gs>
                <a:gs pos="75000">
                  <a:schemeClr val="accent6">
                    <a:tint val="69000"/>
                    <a:lumMod val="60000"/>
                    <a:lumOff val="40000"/>
                  </a:schemeClr>
                </a:gs>
                <a:gs pos="51000">
                  <a:schemeClr val="accent6">
                    <a:tint val="69000"/>
                    <a:alpha val="75000"/>
                  </a:schemeClr>
                </a:gs>
                <a:gs pos="100000">
                  <a:schemeClr val="accent6">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Sheet1!$D$2</c:f>
            </c:numRef>
          </c:val>
          <c:extLst>
            <c:ext xmlns:c16="http://schemas.microsoft.com/office/drawing/2014/chart" uri="{C3380CC4-5D6E-409C-BE32-E72D297353CC}">
              <c16:uniqueId val="{00000002-CE54-498E-8707-49DE7EC6FB37}"/>
            </c:ext>
          </c:extLst>
        </c:ser>
        <c:ser>
          <c:idx val="3"/>
          <c:order val="3"/>
          <c:tx>
            <c:strRef>
              <c:f>Sheet1!$E$1</c:f>
              <c:strCache>
                <c:ptCount val="1"/>
                <c:pt idx="0">
                  <c:v>March'20</c:v>
                </c:pt>
              </c:strCache>
            </c:strRef>
          </c:tx>
          <c:spPr>
            <a:gradFill flip="none" rotWithShape="1">
              <a:gsLst>
                <a:gs pos="0">
                  <a:schemeClr val="accent6">
                    <a:tint val="81000"/>
                  </a:schemeClr>
                </a:gs>
                <a:gs pos="75000">
                  <a:schemeClr val="accent6">
                    <a:tint val="81000"/>
                    <a:lumMod val="60000"/>
                    <a:lumOff val="40000"/>
                  </a:schemeClr>
                </a:gs>
                <a:gs pos="51000">
                  <a:schemeClr val="accent6">
                    <a:tint val="81000"/>
                    <a:alpha val="75000"/>
                  </a:schemeClr>
                </a:gs>
                <a:gs pos="100000">
                  <a:schemeClr val="accent6">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Sheet1!$E$2</c:f>
              <c:numCache>
                <c:formatCode>_(* #,##0_);_(* \(#,##0\);_(* "-"??_);_(@_)</c:formatCode>
                <c:ptCount val="1"/>
                <c:pt idx="0">
                  <c:v>794800</c:v>
                </c:pt>
              </c:numCache>
            </c:numRef>
          </c:val>
          <c:extLst>
            <c:ext xmlns:c16="http://schemas.microsoft.com/office/drawing/2014/chart" uri="{C3380CC4-5D6E-409C-BE32-E72D297353CC}">
              <c16:uniqueId val="{00000003-CE54-498E-8707-49DE7EC6FB37}"/>
            </c:ext>
          </c:extLst>
        </c:ser>
        <c:ser>
          <c:idx val="4"/>
          <c:order val="4"/>
          <c:tx>
            <c:strRef>
              <c:f>Sheet1!$F$1</c:f>
              <c:strCache>
                <c:ptCount val="1"/>
                <c:pt idx="0">
                  <c:v>March'21</c:v>
                </c:pt>
              </c:strCache>
            </c:strRef>
          </c:tx>
          <c:spPr>
            <a:gradFill flip="none" rotWithShape="1">
              <a:gsLst>
                <a:gs pos="0">
                  <a:schemeClr val="accent6">
                    <a:tint val="94000"/>
                  </a:schemeClr>
                </a:gs>
                <a:gs pos="75000">
                  <a:schemeClr val="accent6">
                    <a:tint val="94000"/>
                    <a:lumMod val="60000"/>
                    <a:lumOff val="40000"/>
                  </a:schemeClr>
                </a:gs>
                <a:gs pos="51000">
                  <a:schemeClr val="accent6">
                    <a:tint val="94000"/>
                    <a:alpha val="75000"/>
                  </a:schemeClr>
                </a:gs>
                <a:gs pos="100000">
                  <a:schemeClr val="accent6">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Sheet1!$F$2</c:f>
              <c:numCache>
                <c:formatCode>_(* #,##0_);_(* \(#,##0\);_(* "-"??_);_(@_)</c:formatCode>
                <c:ptCount val="1"/>
                <c:pt idx="0">
                  <c:v>859170</c:v>
                </c:pt>
              </c:numCache>
            </c:numRef>
          </c:val>
          <c:extLst>
            <c:ext xmlns:c16="http://schemas.microsoft.com/office/drawing/2014/chart" uri="{C3380CC4-5D6E-409C-BE32-E72D297353CC}">
              <c16:uniqueId val="{00000004-CE54-498E-8707-49DE7EC6FB37}"/>
            </c:ext>
          </c:extLst>
        </c:ser>
        <c:ser>
          <c:idx val="5"/>
          <c:order val="5"/>
          <c:tx>
            <c:strRef>
              <c:f>Sheet1!$G$1</c:f>
              <c:strCache>
                <c:ptCount val="1"/>
                <c:pt idx="0">
                  <c:v>March'22</c:v>
                </c:pt>
              </c:strCache>
            </c:strRef>
          </c:tx>
          <c:spPr>
            <a:gradFill flip="none" rotWithShape="1">
              <a:gsLst>
                <a:gs pos="0">
                  <a:schemeClr val="accent6">
                    <a:shade val="93000"/>
                  </a:schemeClr>
                </a:gs>
                <a:gs pos="75000">
                  <a:schemeClr val="accent6">
                    <a:shade val="93000"/>
                    <a:lumMod val="60000"/>
                    <a:lumOff val="40000"/>
                  </a:schemeClr>
                </a:gs>
                <a:gs pos="51000">
                  <a:schemeClr val="accent6">
                    <a:shade val="93000"/>
                    <a:alpha val="75000"/>
                  </a:schemeClr>
                </a:gs>
                <a:gs pos="100000">
                  <a:schemeClr val="accent6">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Sheet1!$G$2</c:f>
              <c:numCache>
                <c:formatCode>_(* #,##0_);_(* \(#,##0\);_(* "-"??_);_(@_)</c:formatCode>
                <c:ptCount val="1"/>
                <c:pt idx="0">
                  <c:v>971874</c:v>
                </c:pt>
              </c:numCache>
            </c:numRef>
          </c:val>
          <c:extLst>
            <c:ext xmlns:c16="http://schemas.microsoft.com/office/drawing/2014/chart" uri="{C3380CC4-5D6E-409C-BE32-E72D297353CC}">
              <c16:uniqueId val="{00000005-CE54-498E-8707-49DE7EC6FB37}"/>
            </c:ext>
          </c:extLst>
        </c:ser>
        <c:ser>
          <c:idx val="6"/>
          <c:order val="6"/>
          <c:tx>
            <c:strRef>
              <c:f>Sheet1!$H$1</c:f>
              <c:strCache>
                <c:ptCount val="1"/>
                <c:pt idx="0">
                  <c:v>March'23</c:v>
                </c:pt>
              </c:strCache>
            </c:strRef>
          </c:tx>
          <c:spPr>
            <a:gradFill flip="none" rotWithShape="1">
              <a:gsLst>
                <a:gs pos="0">
                  <a:schemeClr val="accent6">
                    <a:shade val="47000"/>
                  </a:schemeClr>
                </a:gs>
                <a:gs pos="75000">
                  <a:schemeClr val="accent6">
                    <a:shade val="47000"/>
                    <a:lumMod val="60000"/>
                    <a:lumOff val="40000"/>
                  </a:schemeClr>
                </a:gs>
                <a:gs pos="51000">
                  <a:schemeClr val="accent6">
                    <a:shade val="47000"/>
                    <a:alpha val="75000"/>
                  </a:schemeClr>
                </a:gs>
                <a:gs pos="100000">
                  <a:schemeClr val="accent6">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Sheet1!$H$2</c:f>
              <c:numCache>
                <c:formatCode>_(* #,##0_);_(* \(#,##0\);_(* "-"??_);_(@_)</c:formatCode>
                <c:ptCount val="1"/>
                <c:pt idx="0">
                  <c:v>1103669</c:v>
                </c:pt>
              </c:numCache>
            </c:numRef>
          </c:val>
          <c:extLst>
            <c:ext xmlns:c16="http://schemas.microsoft.com/office/drawing/2014/chart" uri="{C3380CC4-5D6E-409C-BE32-E72D297353CC}">
              <c16:uniqueId val="{00000000-C9E9-4681-8B82-6E64E070380C}"/>
            </c:ext>
          </c:extLst>
        </c:ser>
        <c:ser>
          <c:idx val="7"/>
          <c:order val="7"/>
          <c:tx>
            <c:strRef>
              <c:f>Sheet1!$I$1</c:f>
              <c:strCache>
                <c:ptCount val="1"/>
                <c:pt idx="0">
                  <c:v>March'24</c:v>
                </c:pt>
              </c:strCache>
            </c:strRef>
          </c:tx>
          <c:spPr>
            <a:gradFill flip="none" rotWithShape="1">
              <a:gsLst>
                <a:gs pos="0">
                  <a:schemeClr val="accent6">
                    <a:shade val="45000"/>
                  </a:schemeClr>
                </a:gs>
                <a:gs pos="75000">
                  <a:schemeClr val="accent6">
                    <a:shade val="45000"/>
                    <a:lumMod val="60000"/>
                    <a:lumOff val="40000"/>
                  </a:schemeClr>
                </a:gs>
                <a:gs pos="51000">
                  <a:schemeClr val="accent6">
                    <a:shade val="45000"/>
                    <a:alpha val="75000"/>
                  </a:schemeClr>
                </a:gs>
                <a:gs pos="100000">
                  <a:schemeClr val="accent6">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Cars/ Taxi</c:v>
                </c:pt>
              </c:strCache>
            </c:strRef>
          </c:cat>
          <c:val>
            <c:numRef>
              <c:f>Sheet1!$I$2</c:f>
              <c:numCache>
                <c:formatCode>_(* #,##0_);_(* \(#,##0\);_(* "-"??_);_(@_)</c:formatCode>
                <c:ptCount val="1"/>
                <c:pt idx="0">
                  <c:v>1241847</c:v>
                </c:pt>
              </c:numCache>
            </c:numRef>
          </c:val>
          <c:extLst>
            <c:ext xmlns:c16="http://schemas.microsoft.com/office/drawing/2014/chart" uri="{C3380CC4-5D6E-409C-BE32-E72D297353CC}">
              <c16:uniqueId val="{00000000-4AB0-4B25-A20E-B9050E2D2C5C}"/>
            </c:ext>
          </c:extLst>
        </c:ser>
        <c:ser>
          <c:idx val="8"/>
          <c:order val="8"/>
          <c:tx>
            <c:strRef>
              <c:f>Sheet1!$J$1</c:f>
              <c:strCache>
                <c:ptCount val="1"/>
                <c:pt idx="0">
                  <c:v>March'25</c:v>
                </c:pt>
              </c:strCache>
            </c:strRef>
          </c:tx>
          <c:spPr>
            <a:gradFill flip="none" rotWithShape="1">
              <a:gsLst>
                <a:gs pos="0">
                  <a:schemeClr val="accent6">
                    <a:shade val="44000"/>
                  </a:schemeClr>
                </a:gs>
                <a:gs pos="75000">
                  <a:schemeClr val="accent6">
                    <a:shade val="44000"/>
                    <a:lumMod val="60000"/>
                    <a:lumOff val="40000"/>
                  </a:schemeClr>
                </a:gs>
                <a:gs pos="51000">
                  <a:schemeClr val="accent6">
                    <a:shade val="44000"/>
                    <a:alpha val="75000"/>
                  </a:schemeClr>
                </a:gs>
                <a:gs pos="100000">
                  <a:schemeClr val="accent6">
                    <a:shade val="44000"/>
                    <a:lumMod val="20000"/>
                    <a:lumOff val="80000"/>
                    <a:alpha val="15000"/>
                  </a:schemeClr>
                </a:gs>
              </a:gsLst>
              <a:lin ang="5400000" scaled="0"/>
            </a:gradFill>
            <a:ln>
              <a:noFill/>
            </a:ln>
            <a:effectLst/>
          </c:spPr>
          <c:invertIfNegative val="0"/>
          <c:cat>
            <c:strRef>
              <c:f>Sheet1!$A$2</c:f>
              <c:strCache>
                <c:ptCount val="1"/>
                <c:pt idx="0">
                  <c:v>Cars/ Taxi</c:v>
                </c:pt>
              </c:strCache>
            </c:strRef>
          </c:cat>
          <c:val>
            <c:numRef>
              <c:f>Sheet1!$J$2</c:f>
              <c:numCache>
                <c:formatCode>_(* #,##0_);_(* \(#,##0\);_(* "-"??_);_(@_)</c:formatCode>
                <c:ptCount val="1"/>
                <c:pt idx="0">
                  <c:v>1409240</c:v>
                </c:pt>
              </c:numCache>
            </c:numRef>
          </c:val>
          <c:extLst>
            <c:ext xmlns:c16="http://schemas.microsoft.com/office/drawing/2014/chart" uri="{C3380CC4-5D6E-409C-BE32-E72D297353CC}">
              <c16:uniqueId val="{00000000-8556-4A0A-B037-A63F90F2E514}"/>
            </c:ext>
          </c:extLst>
        </c:ser>
        <c:ser>
          <c:idx val="9"/>
          <c:order val="9"/>
          <c:tx>
            <c:strRef>
              <c:f>Sheet1!$K$1</c:f>
              <c:strCache>
                <c:ptCount val="1"/>
                <c:pt idx="0">
                  <c:v>March'26</c:v>
                </c:pt>
              </c:strCache>
            </c:strRef>
          </c:tx>
          <c:spPr>
            <a:gradFill flip="none" rotWithShape="1">
              <a:gsLst>
                <a:gs pos="0">
                  <a:schemeClr val="accent6">
                    <a:shade val="42000"/>
                  </a:schemeClr>
                </a:gs>
                <a:gs pos="75000">
                  <a:schemeClr val="accent6">
                    <a:shade val="42000"/>
                    <a:lumMod val="60000"/>
                    <a:lumOff val="40000"/>
                  </a:schemeClr>
                </a:gs>
                <a:gs pos="51000">
                  <a:schemeClr val="accent6">
                    <a:shade val="42000"/>
                    <a:alpha val="75000"/>
                  </a:schemeClr>
                </a:gs>
                <a:gs pos="100000">
                  <a:schemeClr val="accent6">
                    <a:shade val="42000"/>
                    <a:lumMod val="20000"/>
                    <a:lumOff val="80000"/>
                    <a:alpha val="15000"/>
                  </a:schemeClr>
                </a:gs>
              </a:gsLst>
              <a:lin ang="5400000" scaled="0"/>
            </a:gradFill>
            <a:ln>
              <a:noFill/>
            </a:ln>
            <a:effectLst/>
          </c:spPr>
          <c:invertIfNegative val="0"/>
          <c:cat>
            <c:strRef>
              <c:f>Sheet1!$A$2</c:f>
              <c:strCache>
                <c:ptCount val="1"/>
                <c:pt idx="0">
                  <c:v>Cars/ Taxi</c:v>
                </c:pt>
              </c:strCache>
            </c:strRef>
          </c:cat>
          <c:val>
            <c:numRef>
              <c:f>Sheet1!$K$2</c:f>
              <c:numCache>
                <c:formatCode>#,##0.00</c:formatCode>
                <c:ptCount val="1"/>
                <c:pt idx="0">
                  <c:v>1588955</c:v>
                </c:pt>
              </c:numCache>
            </c:numRef>
          </c:val>
          <c:extLst>
            <c:ext xmlns:c16="http://schemas.microsoft.com/office/drawing/2014/chart" uri="{C3380CC4-5D6E-409C-BE32-E72D297353CC}">
              <c16:uniqueId val="{00000000-0805-48EC-92DF-BAE6872366C0}"/>
            </c:ext>
          </c:extLst>
        </c:ser>
        <c:dLbls>
          <c:showLegendKey val="0"/>
          <c:showVal val="0"/>
          <c:showCatName val="0"/>
          <c:showSerName val="0"/>
          <c:showPercent val="0"/>
          <c:showBubbleSize val="0"/>
        </c:dLbls>
        <c:gapWidth val="355"/>
        <c:overlap val="-70"/>
        <c:axId val="383717904"/>
        <c:axId val="383719472"/>
      </c:barChart>
      <c:catAx>
        <c:axId val="38371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9472"/>
        <c:crosses val="autoZero"/>
        <c:auto val="1"/>
        <c:lblAlgn val="ctr"/>
        <c:lblOffset val="100"/>
        <c:noMultiLvlLbl val="0"/>
      </c:catAx>
      <c:valAx>
        <c:axId val="383719472"/>
        <c:scaling>
          <c:orientation val="minMax"/>
        </c:scaling>
        <c:delete val="1"/>
        <c:axPos val="l"/>
        <c:numFmt formatCode="_(* #,##0_);_(* \(#,##0\);_(* &quot;-&quot;??_);_(@_)" sourceLinked="1"/>
        <c:majorTickMark val="none"/>
        <c:minorTickMark val="none"/>
        <c:tickLblPos val="nextTo"/>
        <c:crossAx val="383717904"/>
        <c:crosses val="autoZero"/>
        <c:crossBetween val="between"/>
      </c:valAx>
      <c:spPr>
        <a:noFill/>
        <a:ln>
          <a:noFill/>
        </a:ln>
        <a:effectLst/>
      </c:spPr>
    </c:plotArea>
    <c:legend>
      <c:legendPos val="b"/>
      <c:layout>
        <c:manualLayout>
          <c:xMode val="edge"/>
          <c:yMode val="edge"/>
          <c:x val="0"/>
          <c:y val="0.88881908489714379"/>
          <c:w val="1"/>
          <c:h val="0.1111809151028561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flip="none" rotWithShape="1">
              <a:gsLst>
                <a:gs pos="0">
                  <a:schemeClr val="accent2">
                    <a:tint val="43000"/>
                  </a:schemeClr>
                </a:gs>
                <a:gs pos="75000">
                  <a:schemeClr val="accent2">
                    <a:tint val="43000"/>
                    <a:lumMod val="60000"/>
                    <a:lumOff val="40000"/>
                  </a:schemeClr>
                </a:gs>
                <a:gs pos="51000">
                  <a:schemeClr val="accent2">
                    <a:tint val="43000"/>
                    <a:alpha val="75000"/>
                  </a:schemeClr>
                </a:gs>
                <a:gs pos="100000">
                  <a:schemeClr val="accent2">
                    <a:tint val="4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Sheet1!$B$2</c:f>
            </c:numRef>
          </c:val>
          <c:extLst>
            <c:ext xmlns:c16="http://schemas.microsoft.com/office/drawing/2014/chart" uri="{C3380CC4-5D6E-409C-BE32-E72D297353CC}">
              <c16:uniqueId val="{00000000-73E3-4ECF-B455-4DB4C4280DC0}"/>
            </c:ext>
          </c:extLst>
        </c:ser>
        <c:ser>
          <c:idx val="1"/>
          <c:order val="1"/>
          <c:tx>
            <c:strRef>
              <c:f>Sheet1!$C$1</c:f>
              <c:strCache>
                <c:ptCount val="1"/>
                <c:pt idx="0">
                  <c:v>March'18</c:v>
                </c:pt>
              </c:strCache>
            </c:strRef>
          </c:tx>
          <c:spPr>
            <a:gradFill flip="none" rotWithShape="1">
              <a:gsLst>
                <a:gs pos="0">
                  <a:schemeClr val="accent2">
                    <a:tint val="56000"/>
                  </a:schemeClr>
                </a:gs>
                <a:gs pos="75000">
                  <a:schemeClr val="accent2">
                    <a:tint val="56000"/>
                    <a:lumMod val="60000"/>
                    <a:lumOff val="40000"/>
                  </a:schemeClr>
                </a:gs>
                <a:gs pos="51000">
                  <a:schemeClr val="accent2">
                    <a:tint val="56000"/>
                    <a:alpha val="75000"/>
                  </a:schemeClr>
                </a:gs>
                <a:gs pos="100000">
                  <a:schemeClr val="accent2">
                    <a:tint val="56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Sheet1!$C$2</c:f>
            </c:numRef>
          </c:val>
          <c:extLst>
            <c:ext xmlns:c16="http://schemas.microsoft.com/office/drawing/2014/chart" uri="{C3380CC4-5D6E-409C-BE32-E72D297353CC}">
              <c16:uniqueId val="{00000001-73E3-4ECF-B455-4DB4C4280DC0}"/>
            </c:ext>
          </c:extLst>
        </c:ser>
        <c:ser>
          <c:idx val="2"/>
          <c:order val="2"/>
          <c:tx>
            <c:strRef>
              <c:f>Sheet1!$D$1</c:f>
              <c:strCache>
                <c:ptCount val="1"/>
                <c:pt idx="0">
                  <c:v>March'19</c:v>
                </c:pt>
              </c:strCache>
            </c:strRef>
          </c:tx>
          <c:spPr>
            <a:gradFill flip="none" rotWithShape="1">
              <a:gsLst>
                <a:gs pos="0">
                  <a:schemeClr val="accent2">
                    <a:tint val="69000"/>
                  </a:schemeClr>
                </a:gs>
                <a:gs pos="75000">
                  <a:schemeClr val="accent2">
                    <a:tint val="69000"/>
                    <a:lumMod val="60000"/>
                    <a:lumOff val="40000"/>
                  </a:schemeClr>
                </a:gs>
                <a:gs pos="51000">
                  <a:schemeClr val="accent2">
                    <a:tint val="69000"/>
                    <a:alpha val="75000"/>
                  </a:schemeClr>
                </a:gs>
                <a:gs pos="100000">
                  <a:schemeClr val="accent2">
                    <a:tint val="6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Sheet1!$D$2</c:f>
            </c:numRef>
          </c:val>
          <c:extLst>
            <c:ext xmlns:c16="http://schemas.microsoft.com/office/drawing/2014/chart" uri="{C3380CC4-5D6E-409C-BE32-E72D297353CC}">
              <c16:uniqueId val="{00000002-73E3-4ECF-B455-4DB4C4280DC0}"/>
            </c:ext>
          </c:extLst>
        </c:ser>
        <c:ser>
          <c:idx val="3"/>
          <c:order val="3"/>
          <c:tx>
            <c:strRef>
              <c:f>Sheet1!$E$1</c:f>
              <c:strCache>
                <c:ptCount val="1"/>
                <c:pt idx="0">
                  <c:v>March'20</c:v>
                </c:pt>
              </c:strCache>
            </c:strRef>
          </c:tx>
          <c:spPr>
            <a:gradFill flip="none" rotWithShape="1">
              <a:gsLst>
                <a:gs pos="0">
                  <a:schemeClr val="accent2">
                    <a:tint val="81000"/>
                  </a:schemeClr>
                </a:gs>
                <a:gs pos="75000">
                  <a:schemeClr val="accent2">
                    <a:tint val="81000"/>
                    <a:lumMod val="60000"/>
                    <a:lumOff val="40000"/>
                  </a:schemeClr>
                </a:gs>
                <a:gs pos="51000">
                  <a:schemeClr val="accent2">
                    <a:tint val="81000"/>
                    <a:alpha val="75000"/>
                  </a:schemeClr>
                </a:gs>
                <a:gs pos="100000">
                  <a:schemeClr val="accent2">
                    <a:tint val="8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Sheet1!$E$2</c:f>
              <c:numCache>
                <c:formatCode>_(* #,##0_);_(* \(#,##0\);_(* "-"??_);_(@_)</c:formatCode>
                <c:ptCount val="1"/>
                <c:pt idx="0">
                  <c:v>1299322</c:v>
                </c:pt>
              </c:numCache>
            </c:numRef>
          </c:val>
          <c:extLst>
            <c:ext xmlns:c16="http://schemas.microsoft.com/office/drawing/2014/chart" uri="{C3380CC4-5D6E-409C-BE32-E72D297353CC}">
              <c16:uniqueId val="{00000003-73E3-4ECF-B455-4DB4C4280DC0}"/>
            </c:ext>
          </c:extLst>
        </c:ser>
        <c:ser>
          <c:idx val="4"/>
          <c:order val="4"/>
          <c:tx>
            <c:strRef>
              <c:f>Sheet1!$F$1</c:f>
              <c:strCache>
                <c:ptCount val="1"/>
                <c:pt idx="0">
                  <c:v>March'21</c:v>
                </c:pt>
              </c:strCache>
            </c:strRef>
          </c:tx>
          <c:spPr>
            <a:gradFill flip="none" rotWithShape="1">
              <a:gsLst>
                <a:gs pos="0">
                  <a:schemeClr val="accent2">
                    <a:tint val="94000"/>
                  </a:schemeClr>
                </a:gs>
                <a:gs pos="75000">
                  <a:schemeClr val="accent2">
                    <a:tint val="94000"/>
                    <a:lumMod val="60000"/>
                    <a:lumOff val="40000"/>
                  </a:schemeClr>
                </a:gs>
                <a:gs pos="51000">
                  <a:schemeClr val="accent2">
                    <a:tint val="94000"/>
                    <a:alpha val="75000"/>
                  </a:schemeClr>
                </a:gs>
                <a:gs pos="100000">
                  <a:schemeClr val="accent2">
                    <a:tint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Sheet1!$F$2</c:f>
              <c:numCache>
                <c:formatCode>_(* #,##0_);_(* \(#,##0\);_(* "-"??_);_(@_)</c:formatCode>
                <c:ptCount val="1"/>
                <c:pt idx="0">
                  <c:v>1376592</c:v>
                </c:pt>
              </c:numCache>
            </c:numRef>
          </c:val>
          <c:extLst>
            <c:ext xmlns:c16="http://schemas.microsoft.com/office/drawing/2014/chart" uri="{C3380CC4-5D6E-409C-BE32-E72D297353CC}">
              <c16:uniqueId val="{00000004-73E3-4ECF-B455-4DB4C4280DC0}"/>
            </c:ext>
          </c:extLst>
        </c:ser>
        <c:ser>
          <c:idx val="5"/>
          <c:order val="5"/>
          <c:tx>
            <c:strRef>
              <c:f>Sheet1!$G$1</c:f>
              <c:strCache>
                <c:ptCount val="1"/>
                <c:pt idx="0">
                  <c:v>March'22</c:v>
                </c:pt>
              </c:strCache>
            </c:strRef>
          </c:tx>
          <c:spPr>
            <a:gradFill flip="none" rotWithShape="1">
              <a:gsLst>
                <a:gs pos="0">
                  <a:schemeClr val="accent2">
                    <a:shade val="93000"/>
                  </a:schemeClr>
                </a:gs>
                <a:gs pos="75000">
                  <a:schemeClr val="accent2">
                    <a:shade val="93000"/>
                    <a:lumMod val="60000"/>
                    <a:lumOff val="40000"/>
                  </a:schemeClr>
                </a:gs>
                <a:gs pos="51000">
                  <a:schemeClr val="accent2">
                    <a:shade val="93000"/>
                    <a:alpha val="75000"/>
                  </a:schemeClr>
                </a:gs>
                <a:gs pos="100000">
                  <a:schemeClr val="accent2">
                    <a:shade val="9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Sheet1!$G$2</c:f>
              <c:numCache>
                <c:formatCode>_(* #,##0_);_(* \(#,##0\);_(* "-"??_);_(@_)</c:formatCode>
                <c:ptCount val="1"/>
                <c:pt idx="0">
                  <c:v>1533715</c:v>
                </c:pt>
              </c:numCache>
            </c:numRef>
          </c:val>
          <c:extLst>
            <c:ext xmlns:c16="http://schemas.microsoft.com/office/drawing/2014/chart" uri="{C3380CC4-5D6E-409C-BE32-E72D297353CC}">
              <c16:uniqueId val="{00000005-73E3-4ECF-B455-4DB4C4280DC0}"/>
            </c:ext>
          </c:extLst>
        </c:ser>
        <c:ser>
          <c:idx val="6"/>
          <c:order val="6"/>
          <c:tx>
            <c:strRef>
              <c:f>Sheet1!$H$1</c:f>
              <c:strCache>
                <c:ptCount val="1"/>
                <c:pt idx="0">
                  <c:v>March'23</c:v>
                </c:pt>
              </c:strCache>
            </c:strRef>
          </c:tx>
          <c:spPr>
            <a:gradFill flip="none" rotWithShape="1">
              <a:gsLst>
                <a:gs pos="0">
                  <a:schemeClr val="accent2">
                    <a:shade val="47000"/>
                  </a:schemeClr>
                </a:gs>
                <a:gs pos="75000">
                  <a:schemeClr val="accent2">
                    <a:shade val="47000"/>
                    <a:lumMod val="60000"/>
                    <a:lumOff val="40000"/>
                  </a:schemeClr>
                </a:gs>
                <a:gs pos="51000">
                  <a:schemeClr val="accent2">
                    <a:shade val="47000"/>
                    <a:alpha val="75000"/>
                  </a:schemeClr>
                </a:gs>
                <a:gs pos="100000">
                  <a:schemeClr val="accent2">
                    <a:shade val="4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Sheet1!$H$2</c:f>
              <c:numCache>
                <c:formatCode>_(* #,##0_);_(* \(#,##0\);_(* "-"??_);_(@_)</c:formatCode>
                <c:ptCount val="1"/>
                <c:pt idx="0">
                  <c:v>1703416</c:v>
                </c:pt>
              </c:numCache>
            </c:numRef>
          </c:val>
          <c:extLst>
            <c:ext xmlns:c16="http://schemas.microsoft.com/office/drawing/2014/chart" uri="{C3380CC4-5D6E-409C-BE32-E72D297353CC}">
              <c16:uniqueId val="{00000000-267C-42EE-B81A-A907261B8079}"/>
            </c:ext>
          </c:extLst>
        </c:ser>
        <c:ser>
          <c:idx val="7"/>
          <c:order val="7"/>
          <c:tx>
            <c:strRef>
              <c:f>Sheet1!$I$1</c:f>
              <c:strCache>
                <c:ptCount val="1"/>
                <c:pt idx="0">
                  <c:v>March'24</c:v>
                </c:pt>
              </c:strCache>
            </c:strRef>
          </c:tx>
          <c:spPr>
            <a:gradFill flip="none" rotWithShape="1">
              <a:gsLst>
                <a:gs pos="0">
                  <a:schemeClr val="accent2">
                    <a:shade val="45000"/>
                  </a:schemeClr>
                </a:gs>
                <a:gs pos="75000">
                  <a:schemeClr val="accent2">
                    <a:shade val="45000"/>
                    <a:lumMod val="60000"/>
                    <a:lumOff val="40000"/>
                  </a:schemeClr>
                </a:gs>
                <a:gs pos="51000">
                  <a:schemeClr val="accent2">
                    <a:shade val="45000"/>
                    <a:alpha val="75000"/>
                  </a:schemeClr>
                </a:gs>
                <a:gs pos="100000">
                  <a:schemeClr val="accent2">
                    <a:shade val="4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c:v>
                </c:pt>
              </c:strCache>
            </c:strRef>
          </c:cat>
          <c:val>
            <c:numRef>
              <c:f>Sheet1!$I$2</c:f>
              <c:numCache>
                <c:formatCode>_(* #,##0_);_(* \(#,##0\);_(* "-"??_);_(@_)</c:formatCode>
                <c:ptCount val="1"/>
                <c:pt idx="0">
                  <c:v>1893055</c:v>
                </c:pt>
              </c:numCache>
            </c:numRef>
          </c:val>
          <c:extLst>
            <c:ext xmlns:c16="http://schemas.microsoft.com/office/drawing/2014/chart" uri="{C3380CC4-5D6E-409C-BE32-E72D297353CC}">
              <c16:uniqueId val="{00000000-376E-4EF2-8404-C002B06D5CEB}"/>
            </c:ext>
          </c:extLst>
        </c:ser>
        <c:ser>
          <c:idx val="8"/>
          <c:order val="8"/>
          <c:tx>
            <c:strRef>
              <c:f>Sheet1!$J$1</c:f>
              <c:strCache>
                <c:ptCount val="1"/>
                <c:pt idx="0">
                  <c:v>March'25</c:v>
                </c:pt>
              </c:strCache>
            </c:strRef>
          </c:tx>
          <c:spPr>
            <a:gradFill flip="none" rotWithShape="1">
              <a:gsLst>
                <a:gs pos="0">
                  <a:schemeClr val="accent2">
                    <a:shade val="44000"/>
                  </a:schemeClr>
                </a:gs>
                <a:gs pos="75000">
                  <a:schemeClr val="accent2">
                    <a:shade val="44000"/>
                    <a:lumMod val="60000"/>
                    <a:lumOff val="40000"/>
                  </a:schemeClr>
                </a:gs>
                <a:gs pos="51000">
                  <a:schemeClr val="accent2">
                    <a:shade val="44000"/>
                    <a:alpha val="75000"/>
                  </a:schemeClr>
                </a:gs>
                <a:gs pos="100000">
                  <a:schemeClr val="accent2">
                    <a:shade val="44000"/>
                    <a:lumMod val="20000"/>
                    <a:lumOff val="80000"/>
                    <a:alpha val="15000"/>
                  </a:schemeClr>
                </a:gs>
              </a:gsLst>
              <a:lin ang="5400000" scaled="0"/>
            </a:gradFill>
            <a:ln>
              <a:noFill/>
            </a:ln>
            <a:effectLst/>
          </c:spPr>
          <c:invertIfNegative val="0"/>
          <c:cat>
            <c:strRef>
              <c:f>Sheet1!$A$2</c:f>
              <c:strCache>
                <c:ptCount val="1"/>
                <c:pt idx="0">
                  <c:v>Total</c:v>
                </c:pt>
              </c:strCache>
            </c:strRef>
          </c:cat>
          <c:val>
            <c:numRef>
              <c:f>Sheet1!$J$2</c:f>
              <c:numCache>
                <c:formatCode>_(* #,##0_);_(* \(#,##0\);_(* "-"??_);_(@_)</c:formatCode>
                <c:ptCount val="1"/>
                <c:pt idx="0">
                  <c:v>2112981</c:v>
                </c:pt>
              </c:numCache>
            </c:numRef>
          </c:val>
          <c:extLst>
            <c:ext xmlns:c16="http://schemas.microsoft.com/office/drawing/2014/chart" uri="{C3380CC4-5D6E-409C-BE32-E72D297353CC}">
              <c16:uniqueId val="{00000000-F128-41EA-9937-EFA29E9F3EB3}"/>
            </c:ext>
          </c:extLst>
        </c:ser>
        <c:ser>
          <c:idx val="9"/>
          <c:order val="9"/>
          <c:tx>
            <c:strRef>
              <c:f>Sheet1!$K$1</c:f>
              <c:strCache>
                <c:ptCount val="1"/>
                <c:pt idx="0">
                  <c:v>March'26</c:v>
                </c:pt>
              </c:strCache>
            </c:strRef>
          </c:tx>
          <c:spPr>
            <a:gradFill flip="none" rotWithShape="1">
              <a:gsLst>
                <a:gs pos="0">
                  <a:schemeClr val="accent2">
                    <a:shade val="42000"/>
                  </a:schemeClr>
                </a:gs>
                <a:gs pos="75000">
                  <a:schemeClr val="accent2">
                    <a:shade val="42000"/>
                    <a:lumMod val="60000"/>
                    <a:lumOff val="40000"/>
                  </a:schemeClr>
                </a:gs>
                <a:gs pos="51000">
                  <a:schemeClr val="accent2">
                    <a:shade val="42000"/>
                    <a:alpha val="75000"/>
                  </a:schemeClr>
                </a:gs>
                <a:gs pos="100000">
                  <a:schemeClr val="accent2">
                    <a:shade val="42000"/>
                    <a:lumMod val="20000"/>
                    <a:lumOff val="80000"/>
                    <a:alpha val="15000"/>
                  </a:schemeClr>
                </a:gs>
              </a:gsLst>
              <a:lin ang="5400000" scaled="0"/>
            </a:gradFill>
            <a:ln>
              <a:noFill/>
            </a:ln>
            <a:effectLst/>
          </c:spPr>
          <c:invertIfNegative val="0"/>
          <c:cat>
            <c:strRef>
              <c:f>Sheet1!$A$2</c:f>
              <c:strCache>
                <c:ptCount val="1"/>
                <c:pt idx="0">
                  <c:v>Total</c:v>
                </c:pt>
              </c:strCache>
            </c:strRef>
          </c:cat>
          <c:val>
            <c:numRef>
              <c:f>Sheet1!$K$2</c:f>
              <c:numCache>
                <c:formatCode>#,##0.00</c:formatCode>
                <c:ptCount val="1"/>
                <c:pt idx="0">
                  <c:v>2389441</c:v>
                </c:pt>
              </c:numCache>
            </c:numRef>
          </c:val>
          <c:extLst>
            <c:ext xmlns:c16="http://schemas.microsoft.com/office/drawing/2014/chart" uri="{C3380CC4-5D6E-409C-BE32-E72D297353CC}">
              <c16:uniqueId val="{00000000-A297-4F0B-A536-1D7E859F0E6A}"/>
            </c:ext>
          </c:extLst>
        </c:ser>
        <c:dLbls>
          <c:showLegendKey val="0"/>
          <c:showVal val="0"/>
          <c:showCatName val="0"/>
          <c:showSerName val="0"/>
          <c:showPercent val="0"/>
          <c:showBubbleSize val="0"/>
        </c:dLbls>
        <c:gapWidth val="355"/>
        <c:overlap val="-70"/>
        <c:axId val="383712416"/>
        <c:axId val="383714376"/>
      </c:barChart>
      <c:catAx>
        <c:axId val="38371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3714376"/>
        <c:crosses val="autoZero"/>
        <c:auto val="1"/>
        <c:lblAlgn val="ctr"/>
        <c:lblOffset val="100"/>
        <c:noMultiLvlLbl val="0"/>
      </c:catAx>
      <c:valAx>
        <c:axId val="383714376"/>
        <c:scaling>
          <c:orientation val="minMax"/>
        </c:scaling>
        <c:delete val="1"/>
        <c:axPos val="l"/>
        <c:numFmt formatCode="_(* #,##0_);_(* \(#,##0\);_(* &quot;-&quot;??_);_(@_)" sourceLinked="1"/>
        <c:majorTickMark val="none"/>
        <c:minorTickMark val="none"/>
        <c:tickLblPos val="nextTo"/>
        <c:crossAx val="3837124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rotWithShape="1">
              <a:gsLst>
                <a:gs pos="0">
                  <a:schemeClr val="accent3">
                    <a:shade val="42000"/>
                    <a:shade val="85000"/>
                    <a:satMod val="130000"/>
                  </a:schemeClr>
                </a:gs>
                <a:gs pos="34000">
                  <a:schemeClr val="accent3">
                    <a:shade val="42000"/>
                    <a:shade val="87000"/>
                    <a:satMod val="125000"/>
                  </a:schemeClr>
                </a:gs>
                <a:gs pos="70000">
                  <a:schemeClr val="accent3">
                    <a:shade val="42000"/>
                    <a:tint val="100000"/>
                    <a:shade val="90000"/>
                    <a:satMod val="130000"/>
                  </a:schemeClr>
                </a:gs>
                <a:gs pos="100000">
                  <a:schemeClr val="accent3">
                    <a:shade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Sheet1!$B$2</c:f>
            </c:numRef>
          </c:val>
          <c:extLst>
            <c:ext xmlns:c16="http://schemas.microsoft.com/office/drawing/2014/chart" uri="{C3380CC4-5D6E-409C-BE32-E72D297353CC}">
              <c16:uniqueId val="{00000000-81A7-4F81-BA25-93A7C5D0577D}"/>
            </c:ext>
          </c:extLst>
        </c:ser>
        <c:ser>
          <c:idx val="1"/>
          <c:order val="1"/>
          <c:tx>
            <c:strRef>
              <c:f>Sheet1!$C$1</c:f>
              <c:strCache>
                <c:ptCount val="1"/>
                <c:pt idx="0">
                  <c:v>March’18</c:v>
                </c:pt>
              </c:strCache>
            </c:strRef>
          </c:tx>
          <c:spPr>
            <a:gradFill rotWithShape="1">
              <a:gsLst>
                <a:gs pos="0">
                  <a:schemeClr val="accent3">
                    <a:shade val="55000"/>
                    <a:shade val="85000"/>
                    <a:satMod val="130000"/>
                  </a:schemeClr>
                </a:gs>
                <a:gs pos="34000">
                  <a:schemeClr val="accent3">
                    <a:shade val="55000"/>
                    <a:shade val="87000"/>
                    <a:satMod val="125000"/>
                  </a:schemeClr>
                </a:gs>
                <a:gs pos="70000">
                  <a:schemeClr val="accent3">
                    <a:shade val="55000"/>
                    <a:tint val="100000"/>
                    <a:shade val="90000"/>
                    <a:satMod val="130000"/>
                  </a:schemeClr>
                </a:gs>
                <a:gs pos="100000">
                  <a:schemeClr val="accent3">
                    <a:shade val="5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Sheet1!$C$2</c:f>
            </c:numRef>
          </c:val>
          <c:extLst>
            <c:ext xmlns:c16="http://schemas.microsoft.com/office/drawing/2014/chart" uri="{C3380CC4-5D6E-409C-BE32-E72D297353CC}">
              <c16:uniqueId val="{00000001-81A7-4F81-BA25-93A7C5D0577D}"/>
            </c:ext>
          </c:extLst>
        </c:ser>
        <c:ser>
          <c:idx val="2"/>
          <c:order val="2"/>
          <c:tx>
            <c:strRef>
              <c:f>Sheet1!$D$1</c:f>
              <c:strCache>
                <c:ptCount val="1"/>
                <c:pt idx="0">
                  <c:v>March’19</c:v>
                </c:pt>
              </c:strCache>
            </c:strRef>
          </c:tx>
          <c:spPr>
            <a:gradFill rotWithShape="1">
              <a:gsLst>
                <a:gs pos="0">
                  <a:schemeClr val="accent3">
                    <a:shade val="68000"/>
                    <a:shade val="85000"/>
                    <a:satMod val="130000"/>
                  </a:schemeClr>
                </a:gs>
                <a:gs pos="34000">
                  <a:schemeClr val="accent3">
                    <a:shade val="68000"/>
                    <a:shade val="87000"/>
                    <a:satMod val="125000"/>
                  </a:schemeClr>
                </a:gs>
                <a:gs pos="70000">
                  <a:schemeClr val="accent3">
                    <a:shade val="68000"/>
                    <a:tint val="100000"/>
                    <a:shade val="90000"/>
                    <a:satMod val="130000"/>
                  </a:schemeClr>
                </a:gs>
                <a:gs pos="100000">
                  <a:schemeClr val="accent3">
                    <a:shade val="6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Sheet1!$D$2</c:f>
            </c:numRef>
          </c:val>
          <c:extLst>
            <c:ext xmlns:c16="http://schemas.microsoft.com/office/drawing/2014/chart" uri="{C3380CC4-5D6E-409C-BE32-E72D297353CC}">
              <c16:uniqueId val="{00000002-81A7-4F81-BA25-93A7C5D0577D}"/>
            </c:ext>
          </c:extLst>
        </c:ser>
        <c:ser>
          <c:idx val="3"/>
          <c:order val="3"/>
          <c:tx>
            <c:strRef>
              <c:f>Sheet1!$E$1</c:f>
              <c:strCache>
                <c:ptCount val="1"/>
                <c:pt idx="0">
                  <c:v>March’20</c:v>
                </c:pt>
              </c:strCache>
            </c:strRef>
          </c:tx>
          <c:spPr>
            <a:gradFill rotWithShape="1">
              <a:gsLst>
                <a:gs pos="0">
                  <a:schemeClr val="accent3">
                    <a:shade val="80000"/>
                    <a:shade val="85000"/>
                    <a:satMod val="130000"/>
                  </a:schemeClr>
                </a:gs>
                <a:gs pos="34000">
                  <a:schemeClr val="accent3">
                    <a:shade val="80000"/>
                    <a:shade val="87000"/>
                    <a:satMod val="125000"/>
                  </a:schemeClr>
                </a:gs>
                <a:gs pos="70000">
                  <a:schemeClr val="accent3">
                    <a:shade val="80000"/>
                    <a:tint val="100000"/>
                    <a:shade val="90000"/>
                    <a:satMod val="130000"/>
                  </a:schemeClr>
                </a:gs>
                <a:gs pos="100000">
                  <a:schemeClr val="accent3">
                    <a:shade val="80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Sheet1!$E$2</c:f>
              <c:numCache>
                <c:formatCode>_(* #,##0_);_(* \(#,##0\);_(* "-"??_);_(@_)</c:formatCode>
                <c:ptCount val="1"/>
                <c:pt idx="0">
                  <c:v>1150</c:v>
                </c:pt>
              </c:numCache>
            </c:numRef>
          </c:val>
          <c:extLst>
            <c:ext xmlns:c16="http://schemas.microsoft.com/office/drawing/2014/chart" uri="{C3380CC4-5D6E-409C-BE32-E72D297353CC}">
              <c16:uniqueId val="{00000003-81A7-4F81-BA25-93A7C5D0577D}"/>
            </c:ext>
          </c:extLst>
        </c:ser>
        <c:ser>
          <c:idx val="4"/>
          <c:order val="4"/>
          <c:tx>
            <c:strRef>
              <c:f>Sheet1!$F$1</c:f>
              <c:strCache>
                <c:ptCount val="1"/>
                <c:pt idx="0">
                  <c:v>March’21</c:v>
                </c:pt>
              </c:strCache>
            </c:strRef>
          </c:tx>
          <c:spPr>
            <a:gradFill rotWithShape="1">
              <a:gsLst>
                <a:gs pos="0">
                  <a:schemeClr val="accent3">
                    <a:shade val="93000"/>
                    <a:shade val="85000"/>
                    <a:satMod val="130000"/>
                  </a:schemeClr>
                </a:gs>
                <a:gs pos="34000">
                  <a:schemeClr val="accent3">
                    <a:shade val="93000"/>
                    <a:shade val="87000"/>
                    <a:satMod val="125000"/>
                  </a:schemeClr>
                </a:gs>
                <a:gs pos="70000">
                  <a:schemeClr val="accent3">
                    <a:shade val="93000"/>
                    <a:tint val="100000"/>
                    <a:shade val="90000"/>
                    <a:satMod val="130000"/>
                  </a:schemeClr>
                </a:gs>
                <a:gs pos="100000">
                  <a:schemeClr val="accent3">
                    <a:shade val="9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Sheet1!$F$2</c:f>
              <c:numCache>
                <c:formatCode>_(* #,##0_);_(* \(#,##0\);_(* "-"??_);_(@_)</c:formatCode>
                <c:ptCount val="1"/>
                <c:pt idx="0">
                  <c:v>1265</c:v>
                </c:pt>
              </c:numCache>
            </c:numRef>
          </c:val>
          <c:extLst>
            <c:ext xmlns:c16="http://schemas.microsoft.com/office/drawing/2014/chart" uri="{C3380CC4-5D6E-409C-BE32-E72D297353CC}">
              <c16:uniqueId val="{00000004-81A7-4F81-BA25-93A7C5D0577D}"/>
            </c:ext>
          </c:extLst>
        </c:ser>
        <c:ser>
          <c:idx val="5"/>
          <c:order val="5"/>
          <c:tx>
            <c:strRef>
              <c:f>Sheet1!$G$1</c:f>
              <c:strCache>
                <c:ptCount val="1"/>
                <c:pt idx="0">
                  <c:v>March’22</c:v>
                </c:pt>
              </c:strCache>
            </c:strRef>
          </c:tx>
          <c:spPr>
            <a:gradFill rotWithShape="1">
              <a:gsLst>
                <a:gs pos="0">
                  <a:schemeClr val="accent3">
                    <a:tint val="94000"/>
                    <a:shade val="85000"/>
                    <a:satMod val="130000"/>
                  </a:schemeClr>
                </a:gs>
                <a:gs pos="34000">
                  <a:schemeClr val="accent3">
                    <a:tint val="94000"/>
                    <a:shade val="87000"/>
                    <a:satMod val="125000"/>
                  </a:schemeClr>
                </a:gs>
                <a:gs pos="70000">
                  <a:schemeClr val="accent3">
                    <a:tint val="94000"/>
                    <a:tint val="100000"/>
                    <a:shade val="90000"/>
                    <a:satMod val="130000"/>
                  </a:schemeClr>
                </a:gs>
                <a:gs pos="100000">
                  <a:schemeClr val="accent3">
                    <a:tint val="94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Sheet1!$G$2</c:f>
              <c:numCache>
                <c:formatCode>_(* #,##0_);_(* \(#,##0\);_(* "-"??_);_(@_)</c:formatCode>
                <c:ptCount val="1"/>
                <c:pt idx="0">
                  <c:v>1571</c:v>
                </c:pt>
              </c:numCache>
            </c:numRef>
          </c:val>
          <c:extLst>
            <c:ext xmlns:c16="http://schemas.microsoft.com/office/drawing/2014/chart" uri="{C3380CC4-5D6E-409C-BE32-E72D297353CC}">
              <c16:uniqueId val="{00000005-81A7-4F81-BA25-93A7C5D0577D}"/>
            </c:ext>
          </c:extLst>
        </c:ser>
        <c:ser>
          <c:idx val="6"/>
          <c:order val="6"/>
          <c:tx>
            <c:strRef>
              <c:f>Sheet1!$H$1</c:f>
              <c:strCache>
                <c:ptCount val="1"/>
                <c:pt idx="0">
                  <c:v>March’23</c:v>
                </c:pt>
              </c:strCache>
            </c:strRef>
          </c:tx>
          <c:spPr>
            <a:gradFill rotWithShape="1">
              <a:gsLst>
                <a:gs pos="0">
                  <a:schemeClr val="accent3">
                    <a:tint val="81000"/>
                    <a:shade val="85000"/>
                    <a:satMod val="130000"/>
                  </a:schemeClr>
                </a:gs>
                <a:gs pos="34000">
                  <a:schemeClr val="accent3">
                    <a:tint val="81000"/>
                    <a:shade val="87000"/>
                    <a:satMod val="125000"/>
                  </a:schemeClr>
                </a:gs>
                <a:gs pos="70000">
                  <a:schemeClr val="accent3">
                    <a:tint val="81000"/>
                    <a:tint val="100000"/>
                    <a:shade val="90000"/>
                    <a:satMod val="130000"/>
                  </a:schemeClr>
                </a:gs>
                <a:gs pos="100000">
                  <a:schemeClr val="accent3">
                    <a:tint val="8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Sheet1!$H$2</c:f>
              <c:numCache>
                <c:formatCode>_(* #,##0_);_(* \(#,##0\);_(* "-"??_);_(@_)</c:formatCode>
                <c:ptCount val="1"/>
                <c:pt idx="0">
                  <c:v>1868</c:v>
                </c:pt>
              </c:numCache>
            </c:numRef>
          </c:val>
          <c:extLst>
            <c:ext xmlns:c16="http://schemas.microsoft.com/office/drawing/2014/chart" uri="{C3380CC4-5D6E-409C-BE32-E72D297353CC}">
              <c16:uniqueId val="{00000006-81A7-4F81-BA25-93A7C5D0577D}"/>
            </c:ext>
          </c:extLst>
        </c:ser>
        <c:ser>
          <c:idx val="7"/>
          <c:order val="7"/>
          <c:tx>
            <c:strRef>
              <c:f>Sheet1!$I$1</c:f>
              <c:strCache>
                <c:ptCount val="1"/>
                <c:pt idx="0">
                  <c:v>March’24</c:v>
                </c:pt>
              </c:strCache>
            </c:strRef>
          </c:tx>
          <c:spPr>
            <a:gradFill rotWithShape="1">
              <a:gsLst>
                <a:gs pos="0">
                  <a:schemeClr val="accent3">
                    <a:tint val="69000"/>
                    <a:shade val="85000"/>
                    <a:satMod val="130000"/>
                  </a:schemeClr>
                </a:gs>
                <a:gs pos="34000">
                  <a:schemeClr val="accent3">
                    <a:tint val="69000"/>
                    <a:shade val="87000"/>
                    <a:satMod val="125000"/>
                  </a:schemeClr>
                </a:gs>
                <a:gs pos="70000">
                  <a:schemeClr val="accent3">
                    <a:tint val="69000"/>
                    <a:tint val="100000"/>
                    <a:shade val="90000"/>
                    <a:satMod val="130000"/>
                  </a:schemeClr>
                </a:gs>
                <a:gs pos="100000">
                  <a:schemeClr val="accent3">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Sheet1!$I$2</c:f>
              <c:numCache>
                <c:formatCode>_(* #,##0_);_(* \(#,##0\);_(* "-"??_);_(@_)</c:formatCode>
                <c:ptCount val="1"/>
                <c:pt idx="0">
                  <c:v>2055</c:v>
                </c:pt>
              </c:numCache>
            </c:numRef>
          </c:val>
          <c:extLst>
            <c:ext xmlns:c16="http://schemas.microsoft.com/office/drawing/2014/chart" uri="{C3380CC4-5D6E-409C-BE32-E72D297353CC}">
              <c16:uniqueId val="{00000007-81A7-4F81-BA25-93A7C5D0577D}"/>
            </c:ext>
          </c:extLst>
        </c:ser>
        <c:ser>
          <c:idx val="8"/>
          <c:order val="8"/>
          <c:tx>
            <c:strRef>
              <c:f>Sheet1!$J$1</c:f>
              <c:strCache>
                <c:ptCount val="1"/>
                <c:pt idx="0">
                  <c:v>March’25</c:v>
                </c:pt>
              </c:strCache>
            </c:strRef>
          </c:tx>
          <c:spPr>
            <a:gradFill rotWithShape="1">
              <a:gsLst>
                <a:gs pos="0">
                  <a:schemeClr val="accent3">
                    <a:tint val="56000"/>
                    <a:shade val="85000"/>
                    <a:satMod val="130000"/>
                  </a:schemeClr>
                </a:gs>
                <a:gs pos="34000">
                  <a:schemeClr val="accent3">
                    <a:tint val="56000"/>
                    <a:shade val="87000"/>
                    <a:satMod val="125000"/>
                  </a:schemeClr>
                </a:gs>
                <a:gs pos="70000">
                  <a:schemeClr val="accent3">
                    <a:tint val="56000"/>
                    <a:tint val="100000"/>
                    <a:shade val="90000"/>
                    <a:satMod val="130000"/>
                  </a:schemeClr>
                </a:gs>
                <a:gs pos="100000">
                  <a:schemeClr val="accent3">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Sheet1!$J$2</c:f>
              <c:numCache>
                <c:formatCode>_(* #,##0_);_(* \(#,##0\);_(* "-"??_);_(@_)</c:formatCode>
                <c:ptCount val="1"/>
                <c:pt idx="0">
                  <c:v>2350</c:v>
                </c:pt>
              </c:numCache>
            </c:numRef>
          </c:val>
          <c:extLst>
            <c:ext xmlns:c16="http://schemas.microsoft.com/office/drawing/2014/chart" uri="{C3380CC4-5D6E-409C-BE32-E72D297353CC}">
              <c16:uniqueId val="{00000008-81A7-4F81-BA25-93A7C5D0577D}"/>
            </c:ext>
          </c:extLst>
        </c:ser>
        <c:ser>
          <c:idx val="9"/>
          <c:order val="9"/>
          <c:tx>
            <c:strRef>
              <c:f>Sheet1!$K$1</c:f>
              <c:strCache>
                <c:ptCount val="1"/>
                <c:pt idx="0">
                  <c:v>March'26</c:v>
                </c:pt>
              </c:strCache>
            </c:strRef>
          </c:tx>
          <c:spPr>
            <a:gradFill rotWithShape="1">
              <a:gsLst>
                <a:gs pos="0">
                  <a:schemeClr val="accent3">
                    <a:tint val="43000"/>
                    <a:shade val="85000"/>
                    <a:satMod val="130000"/>
                  </a:schemeClr>
                </a:gs>
                <a:gs pos="34000">
                  <a:schemeClr val="accent3">
                    <a:tint val="43000"/>
                    <a:shade val="87000"/>
                    <a:satMod val="125000"/>
                  </a:schemeClr>
                </a:gs>
                <a:gs pos="70000">
                  <a:schemeClr val="accent3">
                    <a:tint val="43000"/>
                    <a:tint val="100000"/>
                    <a:shade val="90000"/>
                    <a:satMod val="130000"/>
                  </a:schemeClr>
                </a:gs>
                <a:gs pos="100000">
                  <a:schemeClr val="accent3">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Steel Pipeline</c:v>
                </c:pt>
              </c:strCache>
            </c:strRef>
          </c:cat>
          <c:val>
            <c:numRef>
              <c:f>Sheet1!$K$2</c:f>
              <c:numCache>
                <c:formatCode>#,##0</c:formatCode>
                <c:ptCount val="1"/>
                <c:pt idx="0">
                  <c:v>2601</c:v>
                </c:pt>
              </c:numCache>
            </c:numRef>
          </c:val>
          <c:extLst>
            <c:ext xmlns:c16="http://schemas.microsoft.com/office/drawing/2014/chart" uri="{C3380CC4-5D6E-409C-BE32-E72D297353CC}">
              <c16:uniqueId val="{00000000-D4C3-4029-8159-7F1F521ADDD7}"/>
            </c:ext>
          </c:extLst>
        </c:ser>
        <c:dLbls>
          <c:dLblPos val="outEnd"/>
          <c:showLegendKey val="0"/>
          <c:showVal val="1"/>
          <c:showCatName val="0"/>
          <c:showSerName val="0"/>
          <c:showPercent val="0"/>
          <c:showBubbleSize val="0"/>
        </c:dLbls>
        <c:gapWidth val="100"/>
        <c:overlap val="-24"/>
        <c:axId val="383710456"/>
        <c:axId val="383715552"/>
      </c:barChart>
      <c:catAx>
        <c:axId val="3837104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15552"/>
        <c:crosses val="autoZero"/>
        <c:auto val="1"/>
        <c:lblAlgn val="ctr"/>
        <c:lblOffset val="100"/>
        <c:noMultiLvlLbl val="0"/>
      </c:catAx>
      <c:valAx>
        <c:axId val="383715552"/>
        <c:scaling>
          <c:orientation val="minMax"/>
        </c:scaling>
        <c:delete val="1"/>
        <c:axPos val="l"/>
        <c:numFmt formatCode="_(* #,##0_);_(* \(#,##0\);_(* &quot;-&quot;??_);_(@_)" sourceLinked="1"/>
        <c:majorTickMark val="none"/>
        <c:minorTickMark val="none"/>
        <c:tickLblPos val="nextTo"/>
        <c:crossAx val="383710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2.5908739294099058E-2"/>
          <c:y val="7.7428193330201303E-2"/>
          <c:w val="0.97409126070590091"/>
          <c:h val="0.6986189162921973"/>
        </c:manualLayout>
      </c:layout>
      <c:barChart>
        <c:barDir val="col"/>
        <c:grouping val="clustered"/>
        <c:varyColors val="0"/>
        <c:ser>
          <c:idx val="0"/>
          <c:order val="0"/>
          <c:tx>
            <c:strRef>
              <c:f>Sheet1!$B$1</c:f>
              <c:strCache>
                <c:ptCount val="1"/>
                <c:pt idx="0">
                  <c:v>March’17</c:v>
                </c:pt>
              </c:strCache>
            </c:strRef>
          </c:tx>
          <c:spPr>
            <a:gradFill rotWithShape="1">
              <a:gsLst>
                <a:gs pos="0">
                  <a:schemeClr val="accent6">
                    <a:shade val="41000"/>
                    <a:shade val="85000"/>
                    <a:satMod val="130000"/>
                  </a:schemeClr>
                </a:gs>
                <a:gs pos="34000">
                  <a:schemeClr val="accent6">
                    <a:shade val="41000"/>
                    <a:shade val="87000"/>
                    <a:satMod val="125000"/>
                  </a:schemeClr>
                </a:gs>
                <a:gs pos="70000">
                  <a:schemeClr val="accent6">
                    <a:shade val="41000"/>
                    <a:tint val="100000"/>
                    <a:shade val="90000"/>
                    <a:satMod val="130000"/>
                  </a:schemeClr>
                </a:gs>
                <a:gs pos="100000">
                  <a:schemeClr val="accent6">
                    <a:shade val="4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Sheet1!$B$2</c:f>
            </c:numRef>
          </c:val>
          <c:extLst>
            <c:ext xmlns:c16="http://schemas.microsoft.com/office/drawing/2014/chart" uri="{C3380CC4-5D6E-409C-BE32-E72D297353CC}">
              <c16:uniqueId val="{00000000-7323-4EF9-996A-5817FDB4044B}"/>
            </c:ext>
          </c:extLst>
        </c:ser>
        <c:ser>
          <c:idx val="1"/>
          <c:order val="1"/>
          <c:tx>
            <c:strRef>
              <c:f>Sheet1!$C$1</c:f>
              <c:strCache>
                <c:ptCount val="1"/>
                <c:pt idx="0">
                  <c:v>March’18</c:v>
                </c:pt>
              </c:strCache>
            </c:strRef>
          </c:tx>
          <c:spPr>
            <a:gradFill rotWithShape="1">
              <a:gsLst>
                <a:gs pos="0">
                  <a:schemeClr val="accent6">
                    <a:shade val="53000"/>
                    <a:shade val="85000"/>
                    <a:satMod val="130000"/>
                  </a:schemeClr>
                </a:gs>
                <a:gs pos="34000">
                  <a:schemeClr val="accent6">
                    <a:shade val="53000"/>
                    <a:shade val="87000"/>
                    <a:satMod val="125000"/>
                  </a:schemeClr>
                </a:gs>
                <a:gs pos="70000">
                  <a:schemeClr val="accent6">
                    <a:shade val="53000"/>
                    <a:tint val="100000"/>
                    <a:shade val="90000"/>
                    <a:satMod val="130000"/>
                  </a:schemeClr>
                </a:gs>
                <a:gs pos="100000">
                  <a:schemeClr val="accent6">
                    <a:shade val="5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Sheet1!$C$2</c:f>
            </c:numRef>
          </c:val>
          <c:extLst>
            <c:ext xmlns:c16="http://schemas.microsoft.com/office/drawing/2014/chart" uri="{C3380CC4-5D6E-409C-BE32-E72D297353CC}">
              <c16:uniqueId val="{00000001-7323-4EF9-996A-5817FDB4044B}"/>
            </c:ext>
          </c:extLst>
        </c:ser>
        <c:ser>
          <c:idx val="2"/>
          <c:order val="2"/>
          <c:tx>
            <c:strRef>
              <c:f>Sheet1!$D$1</c:f>
              <c:strCache>
                <c:ptCount val="1"/>
                <c:pt idx="0">
                  <c:v>March’19</c:v>
                </c:pt>
              </c:strCache>
            </c:strRef>
          </c:tx>
          <c:spPr>
            <a:gradFill rotWithShape="1">
              <a:gsLst>
                <a:gs pos="0">
                  <a:schemeClr val="accent6">
                    <a:shade val="65000"/>
                    <a:shade val="85000"/>
                    <a:satMod val="130000"/>
                  </a:schemeClr>
                </a:gs>
                <a:gs pos="34000">
                  <a:schemeClr val="accent6">
                    <a:shade val="65000"/>
                    <a:shade val="87000"/>
                    <a:satMod val="125000"/>
                  </a:schemeClr>
                </a:gs>
                <a:gs pos="70000">
                  <a:schemeClr val="accent6">
                    <a:shade val="65000"/>
                    <a:tint val="100000"/>
                    <a:shade val="90000"/>
                    <a:satMod val="130000"/>
                  </a:schemeClr>
                </a:gs>
                <a:gs pos="100000">
                  <a:schemeClr val="accent6">
                    <a:shade val="6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Sheet1!$D$2</c:f>
            </c:numRef>
          </c:val>
          <c:extLst>
            <c:ext xmlns:c16="http://schemas.microsoft.com/office/drawing/2014/chart" uri="{C3380CC4-5D6E-409C-BE32-E72D297353CC}">
              <c16:uniqueId val="{00000002-7323-4EF9-996A-5817FDB4044B}"/>
            </c:ext>
          </c:extLst>
        </c:ser>
        <c:ser>
          <c:idx val="3"/>
          <c:order val="3"/>
          <c:tx>
            <c:strRef>
              <c:f>Sheet1!$E$1</c:f>
              <c:strCache>
                <c:ptCount val="1"/>
                <c:pt idx="0">
                  <c:v>March’20</c:v>
                </c:pt>
              </c:strCache>
            </c:strRef>
          </c:tx>
          <c:spPr>
            <a:gradFill rotWithShape="1">
              <a:gsLst>
                <a:gs pos="0">
                  <a:schemeClr val="accent6">
                    <a:shade val="76000"/>
                    <a:shade val="85000"/>
                    <a:satMod val="130000"/>
                  </a:schemeClr>
                </a:gs>
                <a:gs pos="34000">
                  <a:schemeClr val="accent6">
                    <a:shade val="76000"/>
                    <a:shade val="87000"/>
                    <a:satMod val="125000"/>
                  </a:schemeClr>
                </a:gs>
                <a:gs pos="70000">
                  <a:schemeClr val="accent6">
                    <a:shade val="76000"/>
                    <a:tint val="100000"/>
                    <a:shade val="90000"/>
                    <a:satMod val="130000"/>
                  </a:schemeClr>
                </a:gs>
                <a:gs pos="100000">
                  <a:schemeClr val="accent6">
                    <a:shade val="7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Sheet1!$E$2</c:f>
              <c:numCache>
                <c:formatCode>_(* #,##0_);_(* \(#,##0\);_(* "-"??_);_(@_)</c:formatCode>
                <c:ptCount val="1"/>
                <c:pt idx="0">
                  <c:v>13455</c:v>
                </c:pt>
              </c:numCache>
            </c:numRef>
          </c:val>
          <c:extLst>
            <c:ext xmlns:c16="http://schemas.microsoft.com/office/drawing/2014/chart" uri="{C3380CC4-5D6E-409C-BE32-E72D297353CC}">
              <c16:uniqueId val="{00000003-7323-4EF9-996A-5817FDB4044B}"/>
            </c:ext>
          </c:extLst>
        </c:ser>
        <c:ser>
          <c:idx val="4"/>
          <c:order val="4"/>
          <c:tx>
            <c:strRef>
              <c:f>Sheet1!$F$1</c:f>
              <c:strCache>
                <c:ptCount val="1"/>
                <c:pt idx="0">
                  <c:v>March’21</c:v>
                </c:pt>
              </c:strCache>
            </c:strRef>
          </c:tx>
          <c:spPr>
            <a:gradFill rotWithShape="1">
              <a:gsLst>
                <a:gs pos="0">
                  <a:schemeClr val="accent6">
                    <a:shade val="88000"/>
                    <a:shade val="85000"/>
                    <a:satMod val="130000"/>
                  </a:schemeClr>
                </a:gs>
                <a:gs pos="34000">
                  <a:schemeClr val="accent6">
                    <a:shade val="88000"/>
                    <a:shade val="87000"/>
                    <a:satMod val="125000"/>
                  </a:schemeClr>
                </a:gs>
                <a:gs pos="70000">
                  <a:schemeClr val="accent6">
                    <a:shade val="88000"/>
                    <a:tint val="100000"/>
                    <a:shade val="90000"/>
                    <a:satMod val="130000"/>
                  </a:schemeClr>
                </a:gs>
                <a:gs pos="100000">
                  <a:schemeClr val="accent6">
                    <a:shade val="8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Sheet1!$F$2</c:f>
              <c:numCache>
                <c:formatCode>_(* #,##0_);_(* \(#,##0\);_(* "-"??_);_(@_)</c:formatCode>
                <c:ptCount val="1"/>
                <c:pt idx="0">
                  <c:v>15262</c:v>
                </c:pt>
              </c:numCache>
            </c:numRef>
          </c:val>
          <c:extLst>
            <c:ext xmlns:c16="http://schemas.microsoft.com/office/drawing/2014/chart" uri="{C3380CC4-5D6E-409C-BE32-E72D297353CC}">
              <c16:uniqueId val="{00000004-7323-4EF9-996A-5817FDB4044B}"/>
            </c:ext>
          </c:extLst>
        </c:ser>
        <c:ser>
          <c:idx val="5"/>
          <c:order val="5"/>
          <c:tx>
            <c:strRef>
              <c:f>Sheet1!$G$1</c:f>
              <c:strCache>
                <c:ptCount val="1"/>
                <c:pt idx="0">
                  <c:v>March’22</c:v>
                </c:pt>
              </c:strCache>
            </c:strRef>
          </c:tx>
          <c:spPr>
            <a:gradFill rotWithShape="1">
              <a:gsLst>
                <a:gs pos="0">
                  <a:schemeClr val="accent6">
                    <a:shade val="85000"/>
                    <a:satMod val="130000"/>
                  </a:schemeClr>
                </a:gs>
                <a:gs pos="34000">
                  <a:schemeClr val="accent6">
                    <a:shade val="87000"/>
                    <a:satMod val="125000"/>
                  </a:schemeClr>
                </a:gs>
                <a:gs pos="70000">
                  <a:schemeClr val="accent6">
                    <a:tint val="100000"/>
                    <a:shade val="90000"/>
                    <a:satMod val="130000"/>
                  </a:schemeClr>
                </a:gs>
                <a:gs pos="100000">
                  <a:schemeClr val="accent6">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Sheet1!$G$2</c:f>
              <c:numCache>
                <c:formatCode>_(* #,##0_);_(* \(#,##0\);_(* "-"??_);_(@_)</c:formatCode>
                <c:ptCount val="1"/>
                <c:pt idx="0">
                  <c:v>17240</c:v>
                </c:pt>
              </c:numCache>
            </c:numRef>
          </c:val>
          <c:extLst>
            <c:ext xmlns:c16="http://schemas.microsoft.com/office/drawing/2014/chart" uri="{C3380CC4-5D6E-409C-BE32-E72D297353CC}">
              <c16:uniqueId val="{00000005-7323-4EF9-996A-5817FDB4044B}"/>
            </c:ext>
          </c:extLst>
        </c:ser>
        <c:ser>
          <c:idx val="6"/>
          <c:order val="6"/>
          <c:tx>
            <c:strRef>
              <c:f>Sheet1!$H$1</c:f>
              <c:strCache>
                <c:ptCount val="1"/>
                <c:pt idx="0">
                  <c:v>March’23</c:v>
                </c:pt>
              </c:strCache>
            </c:strRef>
          </c:tx>
          <c:spPr>
            <a:gradFill rotWithShape="1">
              <a:gsLst>
                <a:gs pos="0">
                  <a:schemeClr val="accent6">
                    <a:tint val="89000"/>
                    <a:shade val="85000"/>
                    <a:satMod val="130000"/>
                  </a:schemeClr>
                </a:gs>
                <a:gs pos="34000">
                  <a:schemeClr val="accent6">
                    <a:tint val="89000"/>
                    <a:shade val="87000"/>
                    <a:satMod val="125000"/>
                  </a:schemeClr>
                </a:gs>
                <a:gs pos="70000">
                  <a:schemeClr val="accent6">
                    <a:tint val="89000"/>
                    <a:tint val="100000"/>
                    <a:shade val="90000"/>
                    <a:satMod val="130000"/>
                  </a:schemeClr>
                </a:gs>
                <a:gs pos="100000">
                  <a:schemeClr val="accent6">
                    <a:tint val="8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Sheet1!$H$2</c:f>
              <c:numCache>
                <c:formatCode>_(* #,##0_);_(* \(#,##0\);_(* "-"??_);_(@_)</c:formatCode>
                <c:ptCount val="1"/>
                <c:pt idx="0">
                  <c:v>20632</c:v>
                </c:pt>
              </c:numCache>
            </c:numRef>
          </c:val>
          <c:extLst>
            <c:ext xmlns:c16="http://schemas.microsoft.com/office/drawing/2014/chart" uri="{C3380CC4-5D6E-409C-BE32-E72D297353CC}">
              <c16:uniqueId val="{00000006-7323-4EF9-996A-5817FDB4044B}"/>
            </c:ext>
          </c:extLst>
        </c:ser>
        <c:ser>
          <c:idx val="7"/>
          <c:order val="7"/>
          <c:tx>
            <c:strRef>
              <c:f>Sheet1!$I$1</c:f>
              <c:strCache>
                <c:ptCount val="1"/>
                <c:pt idx="0">
                  <c:v>March’24</c:v>
                </c:pt>
              </c:strCache>
            </c:strRef>
          </c:tx>
          <c:spPr>
            <a:gradFill rotWithShape="1">
              <a:gsLst>
                <a:gs pos="0">
                  <a:schemeClr val="accent6">
                    <a:tint val="69000"/>
                    <a:shade val="85000"/>
                    <a:satMod val="130000"/>
                  </a:schemeClr>
                </a:gs>
                <a:gs pos="34000">
                  <a:schemeClr val="accent6">
                    <a:tint val="69000"/>
                    <a:shade val="87000"/>
                    <a:satMod val="125000"/>
                  </a:schemeClr>
                </a:gs>
                <a:gs pos="70000">
                  <a:schemeClr val="accent6">
                    <a:tint val="69000"/>
                    <a:tint val="100000"/>
                    <a:shade val="90000"/>
                    <a:satMod val="130000"/>
                  </a:schemeClr>
                </a:gs>
                <a:gs pos="100000">
                  <a:schemeClr val="accent6">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Sheet1!$I$2</c:f>
              <c:numCache>
                <c:formatCode>_(* #,##0_);_(* \(#,##0\);_(* "-"??_);_(@_)</c:formatCode>
                <c:ptCount val="1"/>
                <c:pt idx="0">
                  <c:v>23565</c:v>
                </c:pt>
              </c:numCache>
            </c:numRef>
          </c:val>
          <c:extLst>
            <c:ext xmlns:c16="http://schemas.microsoft.com/office/drawing/2014/chart" uri="{C3380CC4-5D6E-409C-BE32-E72D297353CC}">
              <c16:uniqueId val="{00000007-7323-4EF9-996A-5817FDB4044B}"/>
            </c:ext>
          </c:extLst>
        </c:ser>
        <c:ser>
          <c:idx val="8"/>
          <c:order val="8"/>
          <c:tx>
            <c:strRef>
              <c:f>Sheet1!$J$1</c:f>
              <c:strCache>
                <c:ptCount val="1"/>
                <c:pt idx="0">
                  <c:v>March’25</c:v>
                </c:pt>
              </c:strCache>
            </c:strRef>
          </c:tx>
          <c:spPr>
            <a:gradFill rotWithShape="1">
              <a:gsLst>
                <a:gs pos="0">
                  <a:schemeClr val="accent6">
                    <a:tint val="56000"/>
                    <a:shade val="85000"/>
                    <a:satMod val="130000"/>
                  </a:schemeClr>
                </a:gs>
                <a:gs pos="34000">
                  <a:schemeClr val="accent6">
                    <a:tint val="56000"/>
                    <a:shade val="87000"/>
                    <a:satMod val="125000"/>
                  </a:schemeClr>
                </a:gs>
                <a:gs pos="70000">
                  <a:schemeClr val="accent6">
                    <a:tint val="56000"/>
                    <a:tint val="100000"/>
                    <a:shade val="90000"/>
                    <a:satMod val="130000"/>
                  </a:schemeClr>
                </a:gs>
                <a:gs pos="100000">
                  <a:schemeClr val="accent6">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Sheet1!$J$2</c:f>
              <c:numCache>
                <c:formatCode>_(* #,##0_);_(* \(#,##0\);_(* "-"??_);_(@_)</c:formatCode>
                <c:ptCount val="1"/>
                <c:pt idx="0">
                  <c:v>27270</c:v>
                </c:pt>
              </c:numCache>
            </c:numRef>
          </c:val>
          <c:extLst>
            <c:ext xmlns:c16="http://schemas.microsoft.com/office/drawing/2014/chart" uri="{C3380CC4-5D6E-409C-BE32-E72D297353CC}">
              <c16:uniqueId val="{00000008-7323-4EF9-996A-5817FDB4044B}"/>
            </c:ext>
          </c:extLst>
        </c:ser>
        <c:ser>
          <c:idx val="9"/>
          <c:order val="9"/>
          <c:tx>
            <c:strRef>
              <c:f>Sheet1!$K$1</c:f>
              <c:strCache>
                <c:ptCount val="1"/>
                <c:pt idx="0">
                  <c:v>March'26</c:v>
                </c:pt>
              </c:strCache>
            </c:strRef>
          </c:tx>
          <c:spPr>
            <a:gradFill rotWithShape="1">
              <a:gsLst>
                <a:gs pos="0">
                  <a:schemeClr val="accent6">
                    <a:tint val="43000"/>
                    <a:shade val="85000"/>
                    <a:satMod val="130000"/>
                  </a:schemeClr>
                </a:gs>
                <a:gs pos="34000">
                  <a:schemeClr val="accent6">
                    <a:tint val="43000"/>
                    <a:shade val="87000"/>
                    <a:satMod val="125000"/>
                  </a:schemeClr>
                </a:gs>
                <a:gs pos="70000">
                  <a:schemeClr val="accent6">
                    <a:tint val="43000"/>
                    <a:tint val="100000"/>
                    <a:shade val="90000"/>
                    <a:satMod val="130000"/>
                  </a:schemeClr>
                </a:gs>
                <a:gs pos="100000">
                  <a:schemeClr val="accent6">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Sheet1!$K$2</c:f>
              <c:numCache>
                <c:formatCode>#,##0</c:formatCode>
                <c:ptCount val="1"/>
                <c:pt idx="0">
                  <c:v>29734</c:v>
                </c:pt>
              </c:numCache>
            </c:numRef>
          </c:val>
          <c:extLst>
            <c:ext xmlns:c16="http://schemas.microsoft.com/office/drawing/2014/chart" uri="{C3380CC4-5D6E-409C-BE32-E72D297353CC}">
              <c16:uniqueId val="{00000000-F59E-4582-8445-C8E61BF11552}"/>
            </c:ext>
          </c:extLst>
        </c:ser>
        <c:ser>
          <c:idx val="10"/>
          <c:order val="10"/>
          <c:tx>
            <c:strRef>
              <c:f>Sheet1!$L$1</c:f>
              <c:strCache>
                <c:ptCount val="1"/>
                <c:pt idx="0">
                  <c:v>September'26</c:v>
                </c:pt>
              </c:strCache>
            </c:strRef>
          </c:tx>
          <c:spPr>
            <a:gradFill rotWithShape="1">
              <a:gsLst>
                <a:gs pos="0">
                  <a:schemeClr val="accent6">
                    <a:tint val="42000"/>
                    <a:shade val="85000"/>
                    <a:satMod val="130000"/>
                  </a:schemeClr>
                </a:gs>
                <a:gs pos="34000">
                  <a:schemeClr val="accent6">
                    <a:tint val="42000"/>
                    <a:shade val="87000"/>
                    <a:satMod val="125000"/>
                  </a:schemeClr>
                </a:gs>
                <a:gs pos="70000">
                  <a:schemeClr val="accent6">
                    <a:tint val="42000"/>
                    <a:tint val="100000"/>
                    <a:shade val="90000"/>
                    <a:satMod val="130000"/>
                  </a:schemeClr>
                </a:gs>
                <a:gs pos="100000">
                  <a:schemeClr val="accent6">
                    <a:tint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MDPE Pipeline</c:v>
                </c:pt>
              </c:strCache>
            </c:strRef>
          </c:cat>
          <c:val>
            <c:numRef>
              <c:f>Sheet1!$L$2</c:f>
              <c:numCache>
                <c:formatCode>#,##0</c:formatCode>
                <c:ptCount val="1"/>
                <c:pt idx="0">
                  <c:v>31051</c:v>
                </c:pt>
              </c:numCache>
            </c:numRef>
          </c:val>
          <c:extLst>
            <c:ext xmlns:c16="http://schemas.microsoft.com/office/drawing/2014/chart" uri="{C3380CC4-5D6E-409C-BE32-E72D297353CC}">
              <c16:uniqueId val="{00000000-01EA-4DE4-9714-AA4D0B6E0F38}"/>
            </c:ext>
          </c:extLst>
        </c:ser>
        <c:dLbls>
          <c:dLblPos val="outEnd"/>
          <c:showLegendKey val="0"/>
          <c:showVal val="1"/>
          <c:showCatName val="0"/>
          <c:showSerName val="0"/>
          <c:showPercent val="0"/>
          <c:showBubbleSize val="0"/>
        </c:dLbls>
        <c:gapWidth val="100"/>
        <c:overlap val="-24"/>
        <c:axId val="383721432"/>
        <c:axId val="383722216"/>
      </c:barChart>
      <c:catAx>
        <c:axId val="3837214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22216"/>
        <c:crosses val="autoZero"/>
        <c:auto val="1"/>
        <c:lblAlgn val="ctr"/>
        <c:lblOffset val="100"/>
        <c:noMultiLvlLbl val="0"/>
      </c:catAx>
      <c:valAx>
        <c:axId val="383722216"/>
        <c:scaling>
          <c:orientation val="minMax"/>
        </c:scaling>
        <c:delete val="1"/>
        <c:axPos val="l"/>
        <c:numFmt formatCode="_(* #,##0_);_(* \(#,##0\);_(* &quot;-&quot;??_);_(@_)" sourceLinked="1"/>
        <c:majorTickMark val="none"/>
        <c:minorTickMark val="none"/>
        <c:tickLblPos val="nextTo"/>
        <c:crossAx val="383721432"/>
        <c:crosses val="autoZero"/>
        <c:crossBetween val="between"/>
      </c:valAx>
      <c:spPr>
        <a:noFill/>
        <a:ln>
          <a:noFill/>
        </a:ln>
        <a:effectLst/>
      </c:spPr>
    </c:plotArea>
    <c:legend>
      <c:legendPos val="b"/>
      <c:layout>
        <c:manualLayout>
          <c:xMode val="edge"/>
          <c:yMode val="edge"/>
          <c:x val="6.2029443757422316E-2"/>
          <c:y val="0.8834417339924755"/>
          <c:w val="0.9100875965815034"/>
          <c:h val="0.1165582660075245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March’17</c:v>
                </c:pt>
              </c:strCache>
            </c:strRef>
          </c:tx>
          <c:spPr>
            <a:gradFill rotWithShape="1">
              <a:gsLst>
                <a:gs pos="0">
                  <a:schemeClr val="accent1">
                    <a:shade val="41000"/>
                    <a:shade val="85000"/>
                    <a:satMod val="130000"/>
                  </a:schemeClr>
                </a:gs>
                <a:gs pos="34000">
                  <a:schemeClr val="accent1">
                    <a:shade val="41000"/>
                    <a:shade val="87000"/>
                    <a:satMod val="125000"/>
                  </a:schemeClr>
                </a:gs>
                <a:gs pos="70000">
                  <a:schemeClr val="accent1">
                    <a:shade val="41000"/>
                    <a:tint val="100000"/>
                    <a:shade val="90000"/>
                    <a:satMod val="130000"/>
                  </a:schemeClr>
                </a:gs>
                <a:gs pos="100000">
                  <a:schemeClr val="accent1">
                    <a:shade val="41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Sheet1!$B$2</c:f>
            </c:numRef>
          </c:val>
          <c:extLst>
            <c:ext xmlns:c16="http://schemas.microsoft.com/office/drawing/2014/chart" uri="{C3380CC4-5D6E-409C-BE32-E72D297353CC}">
              <c16:uniqueId val="{00000000-A6EC-4179-9680-89BF01057896}"/>
            </c:ext>
          </c:extLst>
        </c:ser>
        <c:ser>
          <c:idx val="1"/>
          <c:order val="1"/>
          <c:tx>
            <c:strRef>
              <c:f>Sheet1!$C$1</c:f>
              <c:strCache>
                <c:ptCount val="1"/>
                <c:pt idx="0">
                  <c:v>March’18</c:v>
                </c:pt>
              </c:strCache>
            </c:strRef>
          </c:tx>
          <c:spPr>
            <a:gradFill rotWithShape="1">
              <a:gsLst>
                <a:gs pos="0">
                  <a:schemeClr val="accent1">
                    <a:shade val="53000"/>
                    <a:shade val="85000"/>
                    <a:satMod val="130000"/>
                  </a:schemeClr>
                </a:gs>
                <a:gs pos="34000">
                  <a:schemeClr val="accent1">
                    <a:shade val="53000"/>
                    <a:shade val="87000"/>
                    <a:satMod val="125000"/>
                  </a:schemeClr>
                </a:gs>
                <a:gs pos="70000">
                  <a:schemeClr val="accent1">
                    <a:shade val="53000"/>
                    <a:tint val="100000"/>
                    <a:shade val="90000"/>
                    <a:satMod val="130000"/>
                  </a:schemeClr>
                </a:gs>
                <a:gs pos="100000">
                  <a:schemeClr val="accent1">
                    <a:shade val="5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Sheet1!$C$2</c:f>
            </c:numRef>
          </c:val>
          <c:extLst>
            <c:ext xmlns:c16="http://schemas.microsoft.com/office/drawing/2014/chart" uri="{C3380CC4-5D6E-409C-BE32-E72D297353CC}">
              <c16:uniqueId val="{00000001-A6EC-4179-9680-89BF01057896}"/>
            </c:ext>
          </c:extLst>
        </c:ser>
        <c:ser>
          <c:idx val="2"/>
          <c:order val="2"/>
          <c:tx>
            <c:strRef>
              <c:f>Sheet1!$D$1</c:f>
              <c:strCache>
                <c:ptCount val="1"/>
                <c:pt idx="0">
                  <c:v>March’19</c:v>
                </c:pt>
              </c:strCache>
            </c:strRef>
          </c:tx>
          <c:spPr>
            <a:gradFill rotWithShape="1">
              <a:gsLst>
                <a:gs pos="0">
                  <a:schemeClr val="accent1">
                    <a:shade val="65000"/>
                    <a:shade val="85000"/>
                    <a:satMod val="130000"/>
                  </a:schemeClr>
                </a:gs>
                <a:gs pos="34000">
                  <a:schemeClr val="accent1">
                    <a:shade val="65000"/>
                    <a:shade val="87000"/>
                    <a:satMod val="125000"/>
                  </a:schemeClr>
                </a:gs>
                <a:gs pos="70000">
                  <a:schemeClr val="accent1">
                    <a:shade val="65000"/>
                    <a:tint val="100000"/>
                    <a:shade val="90000"/>
                    <a:satMod val="130000"/>
                  </a:schemeClr>
                </a:gs>
                <a:gs pos="100000">
                  <a:schemeClr val="accent1">
                    <a:shade val="65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Sheet1!$D$2</c:f>
            </c:numRef>
          </c:val>
          <c:extLst>
            <c:ext xmlns:c16="http://schemas.microsoft.com/office/drawing/2014/chart" uri="{C3380CC4-5D6E-409C-BE32-E72D297353CC}">
              <c16:uniqueId val="{00000002-A6EC-4179-9680-89BF01057896}"/>
            </c:ext>
          </c:extLst>
        </c:ser>
        <c:ser>
          <c:idx val="3"/>
          <c:order val="3"/>
          <c:tx>
            <c:strRef>
              <c:f>Sheet1!$E$1</c:f>
              <c:strCache>
                <c:ptCount val="1"/>
                <c:pt idx="0">
                  <c:v>March’20</c:v>
                </c:pt>
              </c:strCache>
            </c:strRef>
          </c:tx>
          <c:spPr>
            <a:gradFill rotWithShape="1">
              <a:gsLst>
                <a:gs pos="0">
                  <a:schemeClr val="accent1">
                    <a:shade val="76000"/>
                    <a:shade val="85000"/>
                    <a:satMod val="130000"/>
                  </a:schemeClr>
                </a:gs>
                <a:gs pos="34000">
                  <a:schemeClr val="accent1">
                    <a:shade val="76000"/>
                    <a:shade val="87000"/>
                    <a:satMod val="125000"/>
                  </a:schemeClr>
                </a:gs>
                <a:gs pos="70000">
                  <a:schemeClr val="accent1">
                    <a:shade val="76000"/>
                    <a:tint val="100000"/>
                    <a:shade val="90000"/>
                    <a:satMod val="130000"/>
                  </a:schemeClr>
                </a:gs>
                <a:gs pos="100000">
                  <a:schemeClr val="accent1">
                    <a:shade val="7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Sheet1!$E$2</c:f>
              <c:numCache>
                <c:formatCode>_(* #,##0_);_(* \(#,##0\);_(* "-"??_);_(@_)</c:formatCode>
                <c:ptCount val="1"/>
                <c:pt idx="0">
                  <c:v>14605</c:v>
                </c:pt>
              </c:numCache>
            </c:numRef>
          </c:val>
          <c:extLst>
            <c:ext xmlns:c16="http://schemas.microsoft.com/office/drawing/2014/chart" uri="{C3380CC4-5D6E-409C-BE32-E72D297353CC}">
              <c16:uniqueId val="{00000003-A6EC-4179-9680-89BF01057896}"/>
            </c:ext>
          </c:extLst>
        </c:ser>
        <c:ser>
          <c:idx val="4"/>
          <c:order val="4"/>
          <c:tx>
            <c:strRef>
              <c:f>Sheet1!$F$1</c:f>
              <c:strCache>
                <c:ptCount val="1"/>
                <c:pt idx="0">
                  <c:v>March’21</c:v>
                </c:pt>
              </c:strCache>
            </c:strRef>
          </c:tx>
          <c:spPr>
            <a:gradFill rotWithShape="1">
              <a:gsLst>
                <a:gs pos="0">
                  <a:schemeClr val="accent1">
                    <a:shade val="88000"/>
                    <a:shade val="85000"/>
                    <a:satMod val="130000"/>
                  </a:schemeClr>
                </a:gs>
                <a:gs pos="34000">
                  <a:schemeClr val="accent1">
                    <a:shade val="88000"/>
                    <a:shade val="87000"/>
                    <a:satMod val="125000"/>
                  </a:schemeClr>
                </a:gs>
                <a:gs pos="70000">
                  <a:schemeClr val="accent1">
                    <a:shade val="88000"/>
                    <a:tint val="100000"/>
                    <a:shade val="90000"/>
                    <a:satMod val="130000"/>
                  </a:schemeClr>
                </a:gs>
                <a:gs pos="100000">
                  <a:schemeClr val="accent1">
                    <a:shade val="88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Sheet1!$F$2</c:f>
              <c:numCache>
                <c:formatCode>_(* #,##0_);_(* \(#,##0\);_(* "-"??_);_(@_)</c:formatCode>
                <c:ptCount val="1"/>
                <c:pt idx="0">
                  <c:v>16527</c:v>
                </c:pt>
              </c:numCache>
            </c:numRef>
          </c:val>
          <c:extLst>
            <c:ext xmlns:c16="http://schemas.microsoft.com/office/drawing/2014/chart" uri="{C3380CC4-5D6E-409C-BE32-E72D297353CC}">
              <c16:uniqueId val="{00000004-A6EC-4179-9680-89BF01057896}"/>
            </c:ext>
          </c:extLst>
        </c:ser>
        <c:ser>
          <c:idx val="5"/>
          <c:order val="5"/>
          <c:tx>
            <c:strRef>
              <c:f>Sheet1!$G$1</c:f>
              <c:strCache>
                <c:ptCount val="1"/>
                <c:pt idx="0">
                  <c:v>March’22</c:v>
                </c:pt>
              </c:strCache>
            </c:strRef>
          </c:tx>
          <c:spPr>
            <a:gradFill rotWithShape="1">
              <a:gsLst>
                <a:gs pos="0">
                  <a:schemeClr val="accent1">
                    <a:shade val="85000"/>
                    <a:satMod val="130000"/>
                  </a:schemeClr>
                </a:gs>
                <a:gs pos="34000">
                  <a:schemeClr val="accent1">
                    <a:shade val="87000"/>
                    <a:satMod val="125000"/>
                  </a:schemeClr>
                </a:gs>
                <a:gs pos="70000">
                  <a:schemeClr val="accent1">
                    <a:tint val="100000"/>
                    <a:shade val="90000"/>
                    <a:satMod val="130000"/>
                  </a:schemeClr>
                </a:gs>
                <a:gs pos="100000">
                  <a:schemeClr val="accent1">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Sheet1!$G$2</c:f>
              <c:numCache>
                <c:formatCode>_(* #,##0_);_(* \(#,##0\);_(* "-"??_);_(@_)</c:formatCode>
                <c:ptCount val="1"/>
                <c:pt idx="0">
                  <c:v>18811</c:v>
                </c:pt>
              </c:numCache>
            </c:numRef>
          </c:val>
          <c:extLst>
            <c:ext xmlns:c16="http://schemas.microsoft.com/office/drawing/2014/chart" uri="{C3380CC4-5D6E-409C-BE32-E72D297353CC}">
              <c16:uniqueId val="{00000005-A6EC-4179-9680-89BF01057896}"/>
            </c:ext>
          </c:extLst>
        </c:ser>
        <c:ser>
          <c:idx val="6"/>
          <c:order val="6"/>
          <c:tx>
            <c:strRef>
              <c:f>Sheet1!$H$1</c:f>
              <c:strCache>
                <c:ptCount val="1"/>
                <c:pt idx="0">
                  <c:v>March’23</c:v>
                </c:pt>
              </c:strCache>
            </c:strRef>
          </c:tx>
          <c:spPr>
            <a:gradFill rotWithShape="1">
              <a:gsLst>
                <a:gs pos="0">
                  <a:schemeClr val="accent1">
                    <a:tint val="89000"/>
                    <a:shade val="85000"/>
                    <a:satMod val="130000"/>
                  </a:schemeClr>
                </a:gs>
                <a:gs pos="34000">
                  <a:schemeClr val="accent1">
                    <a:tint val="89000"/>
                    <a:shade val="87000"/>
                    <a:satMod val="125000"/>
                  </a:schemeClr>
                </a:gs>
                <a:gs pos="70000">
                  <a:schemeClr val="accent1">
                    <a:tint val="89000"/>
                    <a:tint val="100000"/>
                    <a:shade val="90000"/>
                    <a:satMod val="130000"/>
                  </a:schemeClr>
                </a:gs>
                <a:gs pos="100000">
                  <a:schemeClr val="accent1">
                    <a:tint val="8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Sheet1!$H$2</c:f>
              <c:numCache>
                <c:formatCode>_(* #,##0_);_(* \(#,##0\);_(* "-"??_);_(@_)</c:formatCode>
                <c:ptCount val="1"/>
                <c:pt idx="0">
                  <c:v>22500</c:v>
                </c:pt>
              </c:numCache>
            </c:numRef>
          </c:val>
          <c:extLst>
            <c:ext xmlns:c16="http://schemas.microsoft.com/office/drawing/2014/chart" uri="{C3380CC4-5D6E-409C-BE32-E72D297353CC}">
              <c16:uniqueId val="{00000006-A6EC-4179-9680-89BF01057896}"/>
            </c:ext>
          </c:extLst>
        </c:ser>
        <c:ser>
          <c:idx val="7"/>
          <c:order val="7"/>
          <c:tx>
            <c:strRef>
              <c:f>Sheet1!$I$1</c:f>
              <c:strCache>
                <c:ptCount val="1"/>
                <c:pt idx="0">
                  <c:v>March’24</c:v>
                </c:pt>
              </c:strCache>
            </c:strRef>
          </c:tx>
          <c:spPr>
            <a:gradFill rotWithShape="1">
              <a:gsLst>
                <a:gs pos="0">
                  <a:schemeClr val="accent1">
                    <a:tint val="69000"/>
                    <a:shade val="85000"/>
                    <a:satMod val="130000"/>
                  </a:schemeClr>
                </a:gs>
                <a:gs pos="34000">
                  <a:schemeClr val="accent1">
                    <a:tint val="69000"/>
                    <a:shade val="87000"/>
                    <a:satMod val="125000"/>
                  </a:schemeClr>
                </a:gs>
                <a:gs pos="70000">
                  <a:schemeClr val="accent1">
                    <a:tint val="69000"/>
                    <a:tint val="100000"/>
                    <a:shade val="90000"/>
                    <a:satMod val="130000"/>
                  </a:schemeClr>
                </a:gs>
                <a:gs pos="100000">
                  <a:schemeClr val="accent1">
                    <a:tint val="69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Sheet1!$I$2</c:f>
              <c:numCache>
                <c:formatCode>_(* #,##0_);_(* \(#,##0\);_(* "-"??_);_(@_)</c:formatCode>
                <c:ptCount val="1"/>
                <c:pt idx="0">
                  <c:v>25620</c:v>
                </c:pt>
              </c:numCache>
            </c:numRef>
          </c:val>
          <c:extLst>
            <c:ext xmlns:c16="http://schemas.microsoft.com/office/drawing/2014/chart" uri="{C3380CC4-5D6E-409C-BE32-E72D297353CC}">
              <c16:uniqueId val="{00000007-A6EC-4179-9680-89BF01057896}"/>
            </c:ext>
          </c:extLst>
        </c:ser>
        <c:ser>
          <c:idx val="8"/>
          <c:order val="8"/>
          <c:tx>
            <c:strRef>
              <c:f>Sheet1!$J$1</c:f>
              <c:strCache>
                <c:ptCount val="1"/>
                <c:pt idx="0">
                  <c:v>March’25</c:v>
                </c:pt>
              </c:strCache>
            </c:strRef>
          </c:tx>
          <c:spPr>
            <a:gradFill rotWithShape="1">
              <a:gsLst>
                <a:gs pos="0">
                  <a:schemeClr val="accent1">
                    <a:tint val="56000"/>
                    <a:shade val="85000"/>
                    <a:satMod val="130000"/>
                  </a:schemeClr>
                </a:gs>
                <a:gs pos="34000">
                  <a:schemeClr val="accent1">
                    <a:tint val="56000"/>
                    <a:shade val="87000"/>
                    <a:satMod val="125000"/>
                  </a:schemeClr>
                </a:gs>
                <a:gs pos="70000">
                  <a:schemeClr val="accent1">
                    <a:tint val="56000"/>
                    <a:tint val="100000"/>
                    <a:shade val="90000"/>
                    <a:satMod val="130000"/>
                  </a:schemeClr>
                </a:gs>
                <a:gs pos="100000">
                  <a:schemeClr val="accent1">
                    <a:tint val="56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Sheet1!$J$2</c:f>
              <c:numCache>
                <c:formatCode>_(* #,##0_);_(* \(#,##0\);_(* "-"??_);_(@_)</c:formatCode>
                <c:ptCount val="1"/>
                <c:pt idx="0">
                  <c:v>29620</c:v>
                </c:pt>
              </c:numCache>
            </c:numRef>
          </c:val>
          <c:extLst>
            <c:ext xmlns:c16="http://schemas.microsoft.com/office/drawing/2014/chart" uri="{C3380CC4-5D6E-409C-BE32-E72D297353CC}">
              <c16:uniqueId val="{00000008-A6EC-4179-9680-89BF01057896}"/>
            </c:ext>
          </c:extLst>
        </c:ser>
        <c:ser>
          <c:idx val="9"/>
          <c:order val="9"/>
          <c:tx>
            <c:strRef>
              <c:f>Sheet1!$K$1</c:f>
              <c:strCache>
                <c:ptCount val="1"/>
                <c:pt idx="0">
                  <c:v>March'26</c:v>
                </c:pt>
              </c:strCache>
            </c:strRef>
          </c:tx>
          <c:spPr>
            <a:gradFill rotWithShape="1">
              <a:gsLst>
                <a:gs pos="0">
                  <a:schemeClr val="accent1">
                    <a:tint val="43000"/>
                    <a:shade val="85000"/>
                    <a:satMod val="130000"/>
                  </a:schemeClr>
                </a:gs>
                <a:gs pos="34000">
                  <a:schemeClr val="accent1">
                    <a:tint val="43000"/>
                    <a:shade val="87000"/>
                    <a:satMod val="125000"/>
                  </a:schemeClr>
                </a:gs>
                <a:gs pos="70000">
                  <a:schemeClr val="accent1">
                    <a:tint val="43000"/>
                    <a:tint val="100000"/>
                    <a:shade val="90000"/>
                    <a:satMod val="130000"/>
                  </a:schemeClr>
                </a:gs>
                <a:gs pos="100000">
                  <a:schemeClr val="accent1">
                    <a:tint val="43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Sheet1!$K$2</c:f>
              <c:numCache>
                <c:formatCode>#,##0</c:formatCode>
                <c:ptCount val="1"/>
                <c:pt idx="0">
                  <c:v>32335</c:v>
                </c:pt>
              </c:numCache>
            </c:numRef>
          </c:val>
          <c:extLst>
            <c:ext xmlns:c16="http://schemas.microsoft.com/office/drawing/2014/chart" uri="{C3380CC4-5D6E-409C-BE32-E72D297353CC}">
              <c16:uniqueId val="{00000000-C46E-482B-91D8-AED3FB9C4D42}"/>
            </c:ext>
          </c:extLst>
        </c:ser>
        <c:ser>
          <c:idx val="10"/>
          <c:order val="10"/>
          <c:tx>
            <c:strRef>
              <c:f>Sheet1!$L$1</c:f>
              <c:strCache>
                <c:ptCount val="1"/>
                <c:pt idx="0">
                  <c:v>September'26</c:v>
                </c:pt>
              </c:strCache>
            </c:strRef>
          </c:tx>
          <c:spPr>
            <a:gradFill rotWithShape="1">
              <a:gsLst>
                <a:gs pos="0">
                  <a:schemeClr val="accent1">
                    <a:tint val="42000"/>
                    <a:shade val="85000"/>
                    <a:satMod val="130000"/>
                  </a:schemeClr>
                </a:gs>
                <a:gs pos="34000">
                  <a:schemeClr val="accent1">
                    <a:tint val="42000"/>
                    <a:shade val="87000"/>
                    <a:satMod val="125000"/>
                  </a:schemeClr>
                </a:gs>
                <a:gs pos="70000">
                  <a:schemeClr val="accent1">
                    <a:tint val="42000"/>
                    <a:tint val="100000"/>
                    <a:shade val="90000"/>
                    <a:satMod val="130000"/>
                  </a:schemeClr>
                </a:gs>
                <a:gs pos="100000">
                  <a:schemeClr val="accent1">
                    <a:tint val="4200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c:v>
                </c:pt>
              </c:strCache>
            </c:strRef>
          </c:cat>
          <c:val>
            <c:numRef>
              <c:f>Sheet1!$L$2</c:f>
              <c:numCache>
                <c:formatCode>General</c:formatCode>
                <c:ptCount val="1"/>
                <c:pt idx="0">
                  <c:v>33697</c:v>
                </c:pt>
              </c:numCache>
            </c:numRef>
          </c:val>
          <c:extLst>
            <c:ext xmlns:c16="http://schemas.microsoft.com/office/drawing/2014/chart" uri="{C3380CC4-5D6E-409C-BE32-E72D297353CC}">
              <c16:uniqueId val="{00000000-B898-4EE0-9334-489FF792437D}"/>
            </c:ext>
          </c:extLst>
        </c:ser>
        <c:dLbls>
          <c:dLblPos val="outEnd"/>
          <c:showLegendKey val="0"/>
          <c:showVal val="1"/>
          <c:showCatName val="0"/>
          <c:showSerName val="0"/>
          <c:showPercent val="0"/>
          <c:showBubbleSize val="0"/>
        </c:dLbls>
        <c:gapWidth val="100"/>
        <c:overlap val="-24"/>
        <c:axId val="383721824"/>
        <c:axId val="383724568"/>
      </c:barChart>
      <c:catAx>
        <c:axId val="3837218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24568"/>
        <c:crosses val="autoZero"/>
        <c:auto val="1"/>
        <c:lblAlgn val="ctr"/>
        <c:lblOffset val="100"/>
        <c:noMultiLvlLbl val="0"/>
      </c:catAx>
      <c:valAx>
        <c:axId val="383724568"/>
        <c:scaling>
          <c:orientation val="minMax"/>
        </c:scaling>
        <c:delete val="1"/>
        <c:axPos val="l"/>
        <c:numFmt formatCode="_(* #,##0_);_(* \(#,##0\);_(* &quot;-&quot;??_);_(@_)" sourceLinked="1"/>
        <c:majorTickMark val="none"/>
        <c:minorTickMark val="none"/>
        <c:tickLblPos val="nextTo"/>
        <c:crossAx val="383721824"/>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2.2058823529411766E-2"/>
          <c:y val="0"/>
          <c:w val="0.97303921568627449"/>
          <c:h val="0.93983968255688299"/>
        </c:manualLayout>
      </c:layout>
      <c:barChart>
        <c:barDir val="col"/>
        <c:grouping val="clustered"/>
        <c:varyColors val="0"/>
        <c:ser>
          <c:idx val="0"/>
          <c:order val="0"/>
          <c:tx>
            <c:strRef>
              <c:f>Sheet1!$B$1</c:f>
              <c:strCache>
                <c:ptCount val="1"/>
                <c:pt idx="0">
                  <c:v>FY'16</c:v>
                </c:pt>
              </c:strCache>
            </c:strRef>
          </c:tx>
          <c:spPr>
            <a:gradFill flip="none" rotWithShape="1">
              <a:gsLst>
                <a:gs pos="0">
                  <a:schemeClr val="accent5">
                    <a:tint val="41000"/>
                  </a:schemeClr>
                </a:gs>
                <a:gs pos="75000">
                  <a:schemeClr val="accent5">
                    <a:tint val="41000"/>
                    <a:lumMod val="60000"/>
                    <a:lumOff val="40000"/>
                  </a:schemeClr>
                </a:gs>
                <a:gs pos="51000">
                  <a:schemeClr val="accent5">
                    <a:tint val="41000"/>
                    <a:alpha val="75000"/>
                  </a:schemeClr>
                </a:gs>
                <a:gs pos="100000">
                  <a:schemeClr val="accent5">
                    <a:tint val="4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Sheet1!$B$2</c:f>
            </c:numRef>
          </c:val>
          <c:extLst>
            <c:ext xmlns:c16="http://schemas.microsoft.com/office/drawing/2014/chart" uri="{C3380CC4-5D6E-409C-BE32-E72D297353CC}">
              <c16:uniqueId val="{00000000-4DA0-4B58-BECF-AB0F1BDEC699}"/>
            </c:ext>
          </c:extLst>
        </c:ser>
        <c:ser>
          <c:idx val="1"/>
          <c:order val="1"/>
          <c:tx>
            <c:strRef>
              <c:f>Sheet1!$C$1</c:f>
              <c:strCache>
                <c:ptCount val="1"/>
                <c:pt idx="0">
                  <c:v>FY'17</c:v>
                </c:pt>
              </c:strCache>
            </c:strRef>
          </c:tx>
          <c:spPr>
            <a:gradFill flip="none" rotWithShape="1">
              <a:gsLst>
                <a:gs pos="0">
                  <a:schemeClr val="accent5">
                    <a:tint val="52000"/>
                  </a:schemeClr>
                </a:gs>
                <a:gs pos="75000">
                  <a:schemeClr val="accent5">
                    <a:tint val="52000"/>
                    <a:lumMod val="60000"/>
                    <a:lumOff val="40000"/>
                  </a:schemeClr>
                </a:gs>
                <a:gs pos="51000">
                  <a:schemeClr val="accent5">
                    <a:tint val="52000"/>
                    <a:alpha val="75000"/>
                  </a:schemeClr>
                </a:gs>
                <a:gs pos="100000">
                  <a:schemeClr val="accent5">
                    <a:tint val="5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Sheet1!$C$2</c:f>
            </c:numRef>
          </c:val>
          <c:extLst>
            <c:ext xmlns:c16="http://schemas.microsoft.com/office/drawing/2014/chart" uri="{C3380CC4-5D6E-409C-BE32-E72D297353CC}">
              <c16:uniqueId val="{00000001-4DA0-4B58-BECF-AB0F1BDEC699}"/>
            </c:ext>
          </c:extLst>
        </c:ser>
        <c:ser>
          <c:idx val="2"/>
          <c:order val="2"/>
          <c:tx>
            <c:strRef>
              <c:f>Sheet1!$D$1</c:f>
              <c:strCache>
                <c:ptCount val="1"/>
                <c:pt idx="0">
                  <c:v>FY'18</c:v>
                </c:pt>
              </c:strCache>
            </c:strRef>
          </c:tx>
          <c:spPr>
            <a:gradFill flip="none" rotWithShape="1">
              <a:gsLst>
                <a:gs pos="0">
                  <a:schemeClr val="accent5">
                    <a:tint val="63000"/>
                  </a:schemeClr>
                </a:gs>
                <a:gs pos="75000">
                  <a:schemeClr val="accent5">
                    <a:tint val="63000"/>
                    <a:lumMod val="60000"/>
                    <a:lumOff val="40000"/>
                  </a:schemeClr>
                </a:gs>
                <a:gs pos="51000">
                  <a:schemeClr val="accent5">
                    <a:tint val="63000"/>
                    <a:alpha val="75000"/>
                  </a:schemeClr>
                </a:gs>
                <a:gs pos="100000">
                  <a:schemeClr val="accent5">
                    <a:tint val="63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Sheet1!$D$2</c:f>
            </c:numRef>
          </c:val>
          <c:extLst>
            <c:ext xmlns:c16="http://schemas.microsoft.com/office/drawing/2014/chart" uri="{C3380CC4-5D6E-409C-BE32-E72D297353CC}">
              <c16:uniqueId val="{00000002-4DA0-4B58-BECF-AB0F1BDEC699}"/>
            </c:ext>
          </c:extLst>
        </c:ser>
        <c:ser>
          <c:idx val="3"/>
          <c:order val="3"/>
          <c:tx>
            <c:strRef>
              <c:f>Sheet1!$E$1</c:f>
              <c:strCache>
                <c:ptCount val="1"/>
                <c:pt idx="0">
                  <c:v>FY'19</c:v>
                </c:pt>
              </c:strCache>
            </c:strRef>
          </c:tx>
          <c:spPr>
            <a:gradFill flip="none" rotWithShape="1">
              <a:gsLst>
                <a:gs pos="0">
                  <a:schemeClr val="accent5">
                    <a:tint val="74000"/>
                  </a:schemeClr>
                </a:gs>
                <a:gs pos="75000">
                  <a:schemeClr val="accent5">
                    <a:tint val="74000"/>
                    <a:lumMod val="60000"/>
                    <a:lumOff val="40000"/>
                  </a:schemeClr>
                </a:gs>
                <a:gs pos="51000">
                  <a:schemeClr val="accent5">
                    <a:tint val="74000"/>
                    <a:alpha val="75000"/>
                  </a:schemeClr>
                </a:gs>
                <a:gs pos="100000">
                  <a:schemeClr val="accent5">
                    <a:tint val="7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Sheet1!$E$2</c:f>
              <c:numCache>
                <c:formatCode>_(* #,##0_);_(* \(#,##0\);_(* "-"??_);_(@_)</c:formatCode>
                <c:ptCount val="1"/>
                <c:pt idx="0">
                  <c:v>5259</c:v>
                </c:pt>
              </c:numCache>
            </c:numRef>
          </c:val>
          <c:extLst>
            <c:ext xmlns:c16="http://schemas.microsoft.com/office/drawing/2014/chart" uri="{C3380CC4-5D6E-409C-BE32-E72D297353CC}">
              <c16:uniqueId val="{00000003-4DA0-4B58-BECF-AB0F1BDEC699}"/>
            </c:ext>
          </c:extLst>
        </c:ser>
        <c:ser>
          <c:idx val="4"/>
          <c:order val="4"/>
          <c:tx>
            <c:strRef>
              <c:f>Sheet1!$F$1</c:f>
              <c:strCache>
                <c:ptCount val="1"/>
                <c:pt idx="0">
                  <c:v>FY'20</c:v>
                </c:pt>
              </c:strCache>
            </c:strRef>
          </c:tx>
          <c:spPr>
            <a:gradFill flip="none" rotWithShape="1">
              <a:gsLst>
                <a:gs pos="0">
                  <a:schemeClr val="accent5">
                    <a:tint val="84000"/>
                  </a:schemeClr>
                </a:gs>
                <a:gs pos="75000">
                  <a:schemeClr val="accent5">
                    <a:tint val="84000"/>
                    <a:lumMod val="60000"/>
                    <a:lumOff val="40000"/>
                  </a:schemeClr>
                </a:gs>
                <a:gs pos="51000">
                  <a:schemeClr val="accent5">
                    <a:tint val="84000"/>
                    <a:alpha val="75000"/>
                  </a:schemeClr>
                </a:gs>
                <a:gs pos="100000">
                  <a:schemeClr val="accent5">
                    <a:tint val="8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Sheet1!$F$2</c:f>
              <c:numCache>
                <c:formatCode>_(* #,##0_);_(* \(#,##0\);_(* "-"??_);_(@_)</c:formatCode>
                <c:ptCount val="1"/>
                <c:pt idx="0">
                  <c:v>6312</c:v>
                </c:pt>
              </c:numCache>
            </c:numRef>
          </c:val>
          <c:extLst>
            <c:ext xmlns:c16="http://schemas.microsoft.com/office/drawing/2014/chart" uri="{C3380CC4-5D6E-409C-BE32-E72D297353CC}">
              <c16:uniqueId val="{00000004-4DA0-4B58-BECF-AB0F1BDEC699}"/>
            </c:ext>
          </c:extLst>
        </c:ser>
        <c:ser>
          <c:idx val="5"/>
          <c:order val="5"/>
          <c:tx>
            <c:strRef>
              <c:f>Sheet1!$G$1</c:f>
              <c:strCache>
                <c:ptCount val="1"/>
                <c:pt idx="0">
                  <c:v>FY'21</c:v>
                </c:pt>
              </c:strCache>
            </c:strRef>
          </c:tx>
          <c:spPr>
            <a:gradFill flip="none" rotWithShape="1">
              <a:gsLst>
                <a:gs pos="0">
                  <a:schemeClr val="accent5">
                    <a:tint val="95000"/>
                  </a:schemeClr>
                </a:gs>
                <a:gs pos="75000">
                  <a:schemeClr val="accent5">
                    <a:tint val="95000"/>
                    <a:lumMod val="60000"/>
                    <a:lumOff val="40000"/>
                  </a:schemeClr>
                </a:gs>
                <a:gs pos="51000">
                  <a:schemeClr val="accent5">
                    <a:tint val="95000"/>
                    <a:alpha val="75000"/>
                  </a:schemeClr>
                </a:gs>
                <a:gs pos="100000">
                  <a:schemeClr val="accent5">
                    <a:tint val="9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Sheet1!$G$2</c:f>
              <c:numCache>
                <c:formatCode>_(* #,##0_);_(* \(#,##0\);_(* "-"??_);_(@_)</c:formatCode>
                <c:ptCount val="1"/>
                <c:pt idx="0">
                  <c:v>7323</c:v>
                </c:pt>
              </c:numCache>
            </c:numRef>
          </c:val>
          <c:extLst>
            <c:ext xmlns:c16="http://schemas.microsoft.com/office/drawing/2014/chart" uri="{C3380CC4-5D6E-409C-BE32-E72D297353CC}">
              <c16:uniqueId val="{00000005-4DA0-4B58-BECF-AB0F1BDEC699}"/>
            </c:ext>
          </c:extLst>
        </c:ser>
        <c:ser>
          <c:idx val="6"/>
          <c:order val="6"/>
          <c:tx>
            <c:strRef>
              <c:f>Sheet1!$H$1</c:f>
              <c:strCache>
                <c:ptCount val="1"/>
                <c:pt idx="0">
                  <c:v>FY'22</c:v>
                </c:pt>
              </c:strCache>
            </c:strRef>
          </c:tx>
          <c:spPr>
            <a:gradFill flip="none" rotWithShape="1">
              <a:gsLst>
                <a:gs pos="0">
                  <a:schemeClr val="accent5">
                    <a:shade val="94000"/>
                  </a:schemeClr>
                </a:gs>
                <a:gs pos="75000">
                  <a:schemeClr val="accent5">
                    <a:shade val="94000"/>
                    <a:lumMod val="60000"/>
                    <a:lumOff val="40000"/>
                  </a:schemeClr>
                </a:gs>
                <a:gs pos="51000">
                  <a:schemeClr val="accent5">
                    <a:shade val="94000"/>
                    <a:alpha val="75000"/>
                  </a:schemeClr>
                </a:gs>
                <a:gs pos="100000">
                  <a:schemeClr val="accent5">
                    <a:shade val="9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Sheet1!$H$2</c:f>
              <c:numCache>
                <c:formatCode>_(* #,##0_);_(* \(#,##0\);_(* "-"??_);_(@_)</c:formatCode>
                <c:ptCount val="1"/>
                <c:pt idx="0">
                  <c:v>8777</c:v>
                </c:pt>
              </c:numCache>
            </c:numRef>
          </c:val>
          <c:extLst>
            <c:ext xmlns:c16="http://schemas.microsoft.com/office/drawing/2014/chart" uri="{C3380CC4-5D6E-409C-BE32-E72D297353CC}">
              <c16:uniqueId val="{00000006-4DA0-4B58-BECF-AB0F1BDEC699}"/>
            </c:ext>
          </c:extLst>
        </c:ser>
        <c:ser>
          <c:idx val="7"/>
          <c:order val="7"/>
          <c:tx>
            <c:strRef>
              <c:f>Sheet1!$I$1</c:f>
              <c:strCache>
                <c:ptCount val="1"/>
                <c:pt idx="0">
                  <c:v>FY'23</c:v>
                </c:pt>
              </c:strCache>
            </c:strRef>
          </c:tx>
          <c:spPr>
            <a:gradFill flip="none" rotWithShape="1">
              <a:gsLst>
                <a:gs pos="0">
                  <a:schemeClr val="accent5">
                    <a:shade val="68000"/>
                  </a:schemeClr>
                </a:gs>
                <a:gs pos="75000">
                  <a:schemeClr val="accent5">
                    <a:shade val="68000"/>
                    <a:lumMod val="60000"/>
                    <a:lumOff val="40000"/>
                  </a:schemeClr>
                </a:gs>
                <a:gs pos="51000">
                  <a:schemeClr val="accent5">
                    <a:shade val="68000"/>
                    <a:alpha val="75000"/>
                  </a:schemeClr>
                </a:gs>
                <a:gs pos="100000">
                  <a:schemeClr val="accent5">
                    <a:shade val="68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Sheet1!$I$2</c:f>
              <c:numCache>
                <c:formatCode>_(* #,##0_);_(* \(#,##0\);_(* "-"??_);_(@_)</c:formatCode>
                <c:ptCount val="1"/>
                <c:pt idx="0">
                  <c:v>9967</c:v>
                </c:pt>
              </c:numCache>
            </c:numRef>
          </c:val>
          <c:extLst>
            <c:ext xmlns:c16="http://schemas.microsoft.com/office/drawing/2014/chart" uri="{C3380CC4-5D6E-409C-BE32-E72D297353CC}">
              <c16:uniqueId val="{00000007-4DA0-4B58-BECF-AB0F1BDEC699}"/>
            </c:ext>
          </c:extLst>
        </c:ser>
        <c:ser>
          <c:idx val="8"/>
          <c:order val="8"/>
          <c:tx>
            <c:strRef>
              <c:f>Sheet1!$J$1</c:f>
              <c:strCache>
                <c:ptCount val="1"/>
                <c:pt idx="0">
                  <c:v>FY'24</c:v>
                </c:pt>
              </c:strCache>
            </c:strRef>
          </c:tx>
          <c:spPr>
            <a:gradFill flip="none" rotWithShape="1">
              <a:gsLst>
                <a:gs pos="0">
                  <a:schemeClr val="accent5">
                    <a:shade val="55000"/>
                  </a:schemeClr>
                </a:gs>
                <a:gs pos="75000">
                  <a:schemeClr val="accent5">
                    <a:shade val="55000"/>
                    <a:lumMod val="60000"/>
                    <a:lumOff val="40000"/>
                  </a:schemeClr>
                </a:gs>
                <a:gs pos="51000">
                  <a:schemeClr val="accent5">
                    <a:shade val="55000"/>
                    <a:alpha val="75000"/>
                  </a:schemeClr>
                </a:gs>
                <a:gs pos="100000">
                  <a:schemeClr val="accent5">
                    <a:shade val="5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Sheet1!$J$2</c:f>
              <c:numCache>
                <c:formatCode>_(* #,##0_);_(* \(#,##0\);_(* "-"??_);_(@_)</c:formatCode>
                <c:ptCount val="1"/>
                <c:pt idx="0">
                  <c:v>11236</c:v>
                </c:pt>
              </c:numCache>
            </c:numRef>
          </c:val>
          <c:extLst>
            <c:ext xmlns:c16="http://schemas.microsoft.com/office/drawing/2014/chart" uri="{C3380CC4-5D6E-409C-BE32-E72D297353CC}">
              <c16:uniqueId val="{00000008-4DA0-4B58-BECF-AB0F1BDEC699}"/>
            </c:ext>
          </c:extLst>
        </c:ser>
        <c:ser>
          <c:idx val="9"/>
          <c:order val="9"/>
          <c:tx>
            <c:strRef>
              <c:f>Sheet1!$K$1</c:f>
              <c:strCache>
                <c:ptCount val="1"/>
                <c:pt idx="0">
                  <c:v>FY'25</c:v>
                </c:pt>
              </c:strCache>
            </c:strRef>
          </c:tx>
          <c:spPr>
            <a:gradFill flip="none" rotWithShape="1">
              <a:gsLst>
                <a:gs pos="0">
                  <a:schemeClr val="accent5">
                    <a:shade val="42000"/>
                  </a:schemeClr>
                </a:gs>
                <a:gs pos="75000">
                  <a:schemeClr val="accent5">
                    <a:shade val="42000"/>
                    <a:lumMod val="60000"/>
                    <a:lumOff val="40000"/>
                  </a:schemeClr>
                </a:gs>
                <a:gs pos="51000">
                  <a:schemeClr val="accent5">
                    <a:shade val="42000"/>
                    <a:alpha val="75000"/>
                  </a:schemeClr>
                </a:gs>
                <a:gs pos="100000">
                  <a:schemeClr val="accent5">
                    <a:shade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Sheet1!$K$2</c:f>
              <c:numCache>
                <c:formatCode>#,##0</c:formatCode>
                <c:ptCount val="1"/>
                <c:pt idx="0">
                  <c:v>12280</c:v>
                </c:pt>
              </c:numCache>
            </c:numRef>
          </c:val>
          <c:extLst>
            <c:ext xmlns:c16="http://schemas.microsoft.com/office/drawing/2014/chart" uri="{C3380CC4-5D6E-409C-BE32-E72D297353CC}">
              <c16:uniqueId val="{00000009-4DA0-4B58-BECF-AB0F1BDEC699}"/>
            </c:ext>
          </c:extLst>
        </c:ser>
        <c:ser>
          <c:idx val="10"/>
          <c:order val="10"/>
          <c:tx>
            <c:strRef>
              <c:f>Sheet1!$L$1</c:f>
              <c:strCache>
                <c:ptCount val="1"/>
                <c:pt idx="0">
                  <c:v>FY'26</c:v>
                </c:pt>
              </c:strCache>
            </c:strRef>
          </c:tx>
          <c:spPr>
            <a:gradFill flip="none" rotWithShape="1">
              <a:gsLst>
                <a:gs pos="0">
                  <a:schemeClr val="accent5">
                    <a:shade val="41000"/>
                  </a:schemeClr>
                </a:gs>
                <a:gs pos="75000">
                  <a:schemeClr val="accent5">
                    <a:shade val="41000"/>
                    <a:lumMod val="60000"/>
                    <a:lumOff val="40000"/>
                  </a:schemeClr>
                </a:gs>
                <a:gs pos="51000">
                  <a:schemeClr val="accent5">
                    <a:shade val="41000"/>
                    <a:alpha val="75000"/>
                  </a:schemeClr>
                </a:gs>
                <a:gs pos="100000">
                  <a:schemeClr val="accent5">
                    <a:shade val="4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Sheet1!$L$2</c:f>
              <c:numCache>
                <c:formatCode>#,##0</c:formatCode>
                <c:ptCount val="1"/>
                <c:pt idx="0">
                  <c:v>13317</c:v>
                </c:pt>
              </c:numCache>
            </c:numRef>
          </c:val>
          <c:extLst>
            <c:ext xmlns:c16="http://schemas.microsoft.com/office/drawing/2014/chart" uri="{C3380CC4-5D6E-409C-BE32-E72D297353CC}">
              <c16:uniqueId val="{00000000-34DF-4A2C-865B-702E195724EC}"/>
            </c:ext>
          </c:extLst>
        </c:ser>
        <c:ser>
          <c:idx val="11"/>
          <c:order val="11"/>
          <c:tx>
            <c:strRef>
              <c:f>Sheet1!$M$1</c:f>
              <c:strCache>
                <c:ptCount val="1"/>
                <c:pt idx="0">
                  <c:v>H1 FY'27</c:v>
                </c:pt>
              </c:strCache>
            </c:strRef>
          </c:tx>
          <c:spPr>
            <a:gradFill flip="none" rotWithShape="1">
              <a:gsLst>
                <a:gs pos="0">
                  <a:schemeClr val="accent5">
                    <a:shade val="40000"/>
                  </a:schemeClr>
                </a:gs>
                <a:gs pos="75000">
                  <a:schemeClr val="accent5">
                    <a:shade val="40000"/>
                    <a:lumMod val="60000"/>
                    <a:lumOff val="40000"/>
                  </a:schemeClr>
                </a:gs>
                <a:gs pos="51000">
                  <a:schemeClr val="accent5">
                    <a:shade val="40000"/>
                    <a:alpha val="75000"/>
                  </a:schemeClr>
                </a:gs>
                <a:gs pos="100000">
                  <a:schemeClr val="accent5">
                    <a:shade val="40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c:f>
              <c:numCache>
                <c:formatCode>General</c:formatCode>
                <c:ptCount val="1"/>
              </c:numCache>
            </c:numRef>
          </c:cat>
          <c:val>
            <c:numRef>
              <c:f>Sheet1!$M$2</c:f>
              <c:numCache>
                <c:formatCode>#,##0</c:formatCode>
                <c:ptCount val="1"/>
                <c:pt idx="0">
                  <c:v>13997</c:v>
                </c:pt>
              </c:numCache>
            </c:numRef>
          </c:val>
          <c:extLst>
            <c:ext xmlns:c16="http://schemas.microsoft.com/office/drawing/2014/chart" uri="{C3380CC4-5D6E-409C-BE32-E72D297353CC}">
              <c16:uniqueId val="{00000000-DBFB-4740-9FB1-75ABE67173F1}"/>
            </c:ext>
          </c:extLst>
        </c:ser>
        <c:dLbls>
          <c:dLblPos val="outEnd"/>
          <c:showLegendKey val="0"/>
          <c:showVal val="1"/>
          <c:showCatName val="0"/>
          <c:showSerName val="0"/>
          <c:showPercent val="0"/>
          <c:showBubbleSize val="0"/>
        </c:dLbls>
        <c:gapWidth val="355"/>
        <c:overlap val="-70"/>
        <c:axId val="387255072"/>
        <c:axId val="387257816"/>
      </c:barChart>
      <c:catAx>
        <c:axId val="3872550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57816"/>
        <c:crosses val="autoZero"/>
        <c:auto val="1"/>
        <c:lblAlgn val="ctr"/>
        <c:lblOffset val="100"/>
        <c:noMultiLvlLbl val="0"/>
      </c:catAx>
      <c:valAx>
        <c:axId val="387257816"/>
        <c:scaling>
          <c:orientation val="minMax"/>
        </c:scaling>
        <c:delete val="1"/>
        <c:axPos val="l"/>
        <c:numFmt formatCode="_(* #,##0_);_(* \(#,##0\);_(* &quot;-&quot;??_);_(@_)" sourceLinked="1"/>
        <c:majorTickMark val="out"/>
        <c:minorTickMark val="none"/>
        <c:tickLblPos val="nextTo"/>
        <c:crossAx val="387255072"/>
        <c:crosses val="autoZero"/>
        <c:crossBetween val="between"/>
      </c:valAx>
      <c:spPr>
        <a:noFill/>
        <a:ln>
          <a:noFill/>
        </a:ln>
        <a:effectLst/>
      </c:spPr>
    </c:plotArea>
    <c:legend>
      <c:legendPos val="b"/>
      <c:layout>
        <c:manualLayout>
          <c:xMode val="edge"/>
          <c:yMode val="edge"/>
          <c:x val="7.9456828006793268E-2"/>
          <c:y val="0.93788971182159697"/>
          <c:w val="0.57755612224148034"/>
          <c:h val="5.5631539172825095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FY'17</c:v>
                </c:pt>
              </c:strCache>
            </c:strRef>
          </c:tx>
          <c:spPr>
            <a:solidFill>
              <a:schemeClr val="accent4">
                <a:tint val="4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Sheet1!$B$2</c:f>
            </c:numRef>
          </c:val>
          <c:extLst>
            <c:ext xmlns:c16="http://schemas.microsoft.com/office/drawing/2014/chart" uri="{C3380CC4-5D6E-409C-BE32-E72D297353CC}">
              <c16:uniqueId val="{00000000-134B-461B-80A0-120FD583F6A6}"/>
            </c:ext>
          </c:extLst>
        </c:ser>
        <c:ser>
          <c:idx val="1"/>
          <c:order val="1"/>
          <c:tx>
            <c:strRef>
              <c:f>Sheet1!$C$1</c:f>
              <c:strCache>
                <c:ptCount val="1"/>
                <c:pt idx="0">
                  <c:v>FY'18</c:v>
                </c:pt>
              </c:strCache>
            </c:strRef>
          </c:tx>
          <c:spPr>
            <a:solidFill>
              <a:schemeClr val="accent4">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Sheet1!$C$2</c:f>
            </c:numRef>
          </c:val>
          <c:extLst>
            <c:ext xmlns:c16="http://schemas.microsoft.com/office/drawing/2014/chart" uri="{C3380CC4-5D6E-409C-BE32-E72D297353CC}">
              <c16:uniqueId val="{00000001-134B-461B-80A0-120FD583F6A6}"/>
            </c:ext>
          </c:extLst>
        </c:ser>
        <c:ser>
          <c:idx val="2"/>
          <c:order val="2"/>
          <c:tx>
            <c:strRef>
              <c:f>Sheet1!$D$1</c:f>
              <c:strCache>
                <c:ptCount val="1"/>
                <c:pt idx="0">
                  <c:v>FY'19</c:v>
                </c:pt>
              </c:strCache>
            </c:strRef>
          </c:tx>
          <c:spPr>
            <a:solidFill>
              <a:schemeClr val="accent4">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Sheet1!$D$2</c:f>
            </c:numRef>
          </c:val>
          <c:extLst>
            <c:ext xmlns:c16="http://schemas.microsoft.com/office/drawing/2014/chart" uri="{C3380CC4-5D6E-409C-BE32-E72D297353CC}">
              <c16:uniqueId val="{00000002-134B-461B-80A0-120FD583F6A6}"/>
            </c:ext>
          </c:extLst>
        </c:ser>
        <c:ser>
          <c:idx val="3"/>
          <c:order val="3"/>
          <c:tx>
            <c:strRef>
              <c:f>Sheet1!$E$1</c:f>
              <c:strCache>
                <c:ptCount val="1"/>
                <c:pt idx="0">
                  <c:v>FY'20</c:v>
                </c:pt>
              </c:strCache>
            </c:strRef>
          </c:tx>
          <c:spPr>
            <a:solidFill>
              <a:schemeClr val="accent4">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Sheet1!$E$2</c:f>
              <c:numCache>
                <c:formatCode>_(* #,##0_);_(* \(#,##0\);_(* "-"??_);_(@_)</c:formatCode>
                <c:ptCount val="1"/>
                <c:pt idx="0">
                  <c:v>7131</c:v>
                </c:pt>
              </c:numCache>
            </c:numRef>
          </c:val>
          <c:extLst>
            <c:ext xmlns:c16="http://schemas.microsoft.com/office/drawing/2014/chart" uri="{C3380CC4-5D6E-409C-BE32-E72D297353CC}">
              <c16:uniqueId val="{00000003-134B-461B-80A0-120FD583F6A6}"/>
            </c:ext>
          </c:extLst>
        </c:ser>
        <c:ser>
          <c:idx val="4"/>
          <c:order val="4"/>
          <c:tx>
            <c:strRef>
              <c:f>Sheet1!$F$1</c:f>
              <c:strCache>
                <c:ptCount val="1"/>
                <c:pt idx="0">
                  <c:v>FY'21</c:v>
                </c:pt>
              </c:strCache>
            </c:strRef>
          </c:tx>
          <c:spPr>
            <a:solidFill>
              <a:schemeClr val="accent4">
                <a:tint val="8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Sheet1!$F$2</c:f>
              <c:numCache>
                <c:formatCode>_(* #,##0_);_(* \(#,##0\);_(* "-"??_);_(@_)</c:formatCode>
                <c:ptCount val="1"/>
                <c:pt idx="0">
                  <c:v>5409</c:v>
                </c:pt>
              </c:numCache>
            </c:numRef>
          </c:val>
          <c:extLst>
            <c:ext xmlns:c16="http://schemas.microsoft.com/office/drawing/2014/chart" uri="{C3380CC4-5D6E-409C-BE32-E72D297353CC}">
              <c16:uniqueId val="{00000004-134B-461B-80A0-120FD583F6A6}"/>
            </c:ext>
          </c:extLst>
        </c:ser>
        <c:ser>
          <c:idx val="5"/>
          <c:order val="5"/>
          <c:tx>
            <c:strRef>
              <c:f>Sheet1!$G$1</c:f>
              <c:strCache>
                <c:ptCount val="1"/>
                <c:pt idx="0">
                  <c:v>FY'22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Sheet1!$G$2</c:f>
              <c:numCache>
                <c:formatCode>_(* #,##0_);_(* \(#,##0\);_(* "-"??_);_(@_)</c:formatCode>
                <c:ptCount val="1"/>
                <c:pt idx="0">
                  <c:v>8443</c:v>
                </c:pt>
              </c:numCache>
            </c:numRef>
          </c:val>
          <c:extLst>
            <c:ext xmlns:c16="http://schemas.microsoft.com/office/drawing/2014/chart" uri="{C3380CC4-5D6E-409C-BE32-E72D297353CC}">
              <c16:uniqueId val="{00000005-134B-461B-80A0-120FD583F6A6}"/>
            </c:ext>
          </c:extLst>
        </c:ser>
        <c:ser>
          <c:idx val="6"/>
          <c:order val="6"/>
          <c:tx>
            <c:strRef>
              <c:f>Sheet1!$H$1</c:f>
              <c:strCache>
                <c:ptCount val="1"/>
                <c:pt idx="0">
                  <c:v>FY'23</c:v>
                </c:pt>
              </c:strCache>
            </c:strRef>
          </c:tx>
          <c:spPr>
            <a:solidFill>
              <a:schemeClr val="accent4">
                <a:shade val="7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Sheet1!$H$2</c:f>
              <c:numCache>
                <c:formatCode>_(* #,##0_);_(* \(#,##0\);_(* "-"??_);_(@_)</c:formatCode>
                <c:ptCount val="1"/>
                <c:pt idx="0">
                  <c:v>15543</c:v>
                </c:pt>
              </c:numCache>
            </c:numRef>
          </c:val>
          <c:extLst>
            <c:ext xmlns:c16="http://schemas.microsoft.com/office/drawing/2014/chart" uri="{C3380CC4-5D6E-409C-BE32-E72D297353CC}">
              <c16:uniqueId val="{00000006-134B-461B-80A0-120FD583F6A6}"/>
            </c:ext>
          </c:extLst>
        </c:ser>
        <c:ser>
          <c:idx val="7"/>
          <c:order val="7"/>
          <c:tx>
            <c:strRef>
              <c:f>Sheet1!$I$1</c:f>
              <c:strCache>
                <c:ptCount val="1"/>
                <c:pt idx="0">
                  <c:v>FY'24</c:v>
                </c:pt>
              </c:strCache>
            </c:strRef>
          </c:tx>
          <c:spPr>
            <a:solidFill>
              <a:schemeClr val="accent4">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Sheet1!$I$2</c:f>
              <c:numCache>
                <c:formatCode>_(* #,##0_);_(* \(#,##0\);_(* "-"??_);_(@_)</c:formatCode>
                <c:ptCount val="1"/>
                <c:pt idx="0">
                  <c:v>15403</c:v>
                </c:pt>
              </c:numCache>
            </c:numRef>
          </c:val>
          <c:extLst>
            <c:ext xmlns:c16="http://schemas.microsoft.com/office/drawing/2014/chart" uri="{C3380CC4-5D6E-409C-BE32-E72D297353CC}">
              <c16:uniqueId val="{00000007-134B-461B-80A0-120FD583F6A6}"/>
            </c:ext>
          </c:extLst>
        </c:ser>
        <c:ser>
          <c:idx val="8"/>
          <c:order val="8"/>
          <c:tx>
            <c:strRef>
              <c:f>Sheet1!$J$1</c:f>
              <c:strCache>
                <c:ptCount val="1"/>
                <c:pt idx="0">
                  <c:v>FY'25</c:v>
                </c:pt>
              </c:strCache>
            </c:strRef>
          </c:tx>
          <c:spPr>
            <a:solidFill>
              <a:schemeClr val="accent4">
                <a:shade val="4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Sheet1!$J$2</c:f>
              <c:numCache>
                <c:formatCode>_(* #,##0_);_(* \(#,##0\);_(* "-"??_);_(@_)</c:formatCode>
                <c:ptCount val="1"/>
                <c:pt idx="0">
                  <c:v>16400</c:v>
                </c:pt>
              </c:numCache>
            </c:numRef>
          </c:val>
          <c:extLst>
            <c:ext xmlns:c16="http://schemas.microsoft.com/office/drawing/2014/chart" uri="{C3380CC4-5D6E-409C-BE32-E72D297353CC}">
              <c16:uniqueId val="{00000008-134B-461B-80A0-120FD583F6A6}"/>
            </c:ext>
          </c:extLst>
        </c:ser>
        <c:ser>
          <c:idx val="9"/>
          <c:order val="9"/>
          <c:tx>
            <c:strRef>
              <c:f>Sheet1!$K$1</c:f>
              <c:strCache>
                <c:ptCount val="1"/>
                <c:pt idx="0">
                  <c:v>FY'26</c:v>
                </c:pt>
              </c:strCache>
            </c:strRef>
          </c:tx>
          <c:spPr>
            <a:solidFill>
              <a:schemeClr val="accent4">
                <a:shade val="4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Sheet1!$K$2</c:f>
              <c:numCache>
                <c:formatCode>#,##0</c:formatCode>
                <c:ptCount val="1"/>
                <c:pt idx="0">
                  <c:v>17785</c:v>
                </c:pt>
              </c:numCache>
            </c:numRef>
          </c:val>
          <c:extLst>
            <c:ext xmlns:c16="http://schemas.microsoft.com/office/drawing/2014/chart" uri="{C3380CC4-5D6E-409C-BE32-E72D297353CC}">
              <c16:uniqueId val="{00000000-331C-47CB-9A4A-123DE363FB6B}"/>
            </c:ext>
          </c:extLst>
        </c:ser>
        <c:ser>
          <c:idx val="10"/>
          <c:order val="10"/>
          <c:tx>
            <c:strRef>
              <c:f>Sheet1!$L$1</c:f>
              <c:strCache>
                <c:ptCount val="1"/>
                <c:pt idx="0">
                  <c:v>H1 FY'27</c:v>
                </c:pt>
              </c:strCache>
            </c:strRef>
          </c:tx>
          <c:spPr>
            <a:solidFill>
              <a:schemeClr val="accent4">
                <a:shade val="4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Gross Turnover</c:v>
                </c:pt>
              </c:strCache>
            </c:strRef>
          </c:cat>
          <c:val>
            <c:numRef>
              <c:f>Sheet1!$L$2</c:f>
              <c:numCache>
                <c:formatCode>General</c:formatCode>
                <c:ptCount val="1"/>
                <c:pt idx="0">
                  <c:v>10627</c:v>
                </c:pt>
              </c:numCache>
            </c:numRef>
          </c:val>
          <c:extLst>
            <c:ext xmlns:c16="http://schemas.microsoft.com/office/drawing/2014/chart" uri="{C3380CC4-5D6E-409C-BE32-E72D297353CC}">
              <c16:uniqueId val="{00000000-D128-45E2-93C1-7458D7DF9B60}"/>
            </c:ext>
          </c:extLst>
        </c:ser>
        <c:dLbls>
          <c:dLblPos val="outEnd"/>
          <c:showLegendKey val="0"/>
          <c:showVal val="1"/>
          <c:showCatName val="0"/>
          <c:showSerName val="0"/>
          <c:showPercent val="0"/>
          <c:showBubbleSize val="0"/>
        </c:dLbls>
        <c:gapWidth val="219"/>
        <c:overlap val="-27"/>
        <c:axId val="387262912"/>
        <c:axId val="387260952"/>
      </c:barChart>
      <c:catAx>
        <c:axId val="38726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60952"/>
        <c:crosses val="autoZero"/>
        <c:auto val="1"/>
        <c:lblAlgn val="ctr"/>
        <c:lblOffset val="100"/>
        <c:noMultiLvlLbl val="0"/>
      </c:catAx>
      <c:valAx>
        <c:axId val="387260952"/>
        <c:scaling>
          <c:orientation val="minMax"/>
        </c:scaling>
        <c:delete val="1"/>
        <c:axPos val="l"/>
        <c:numFmt formatCode="_(* #,##0_);_(* \(#,##0\);_(* &quot;-&quot;??_);_(@_)" sourceLinked="1"/>
        <c:majorTickMark val="none"/>
        <c:minorTickMark val="none"/>
        <c:tickLblPos val="nextTo"/>
        <c:crossAx val="387262912"/>
        <c:crosses val="autoZero"/>
        <c:crossBetween val="between"/>
      </c:valAx>
      <c:spPr>
        <a:noFill/>
        <a:ln>
          <a:noFill/>
        </a:ln>
        <a:effectLst/>
      </c:spPr>
    </c:plotArea>
    <c:legend>
      <c:legendPos val="b"/>
      <c:layout>
        <c:manualLayout>
          <c:xMode val="edge"/>
          <c:yMode val="edge"/>
          <c:x val="0.13547721307563826"/>
          <c:y val="0.89242302029319509"/>
          <c:w val="0.84750124939214211"/>
          <c:h val="9.97267885373977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2.5528073404135473E-2"/>
          <c:y val="5.5555555555555552E-2"/>
          <c:w val="0.94956027718378822"/>
          <c:h val="0.73741782277215351"/>
        </c:manualLayout>
      </c:layout>
      <c:barChart>
        <c:barDir val="col"/>
        <c:grouping val="clustered"/>
        <c:varyColors val="0"/>
        <c:ser>
          <c:idx val="0"/>
          <c:order val="0"/>
          <c:tx>
            <c:strRef>
              <c:f>Sheet1!$B$1</c:f>
              <c:strCache>
                <c:ptCount val="1"/>
                <c:pt idx="0">
                  <c:v>FY'17</c:v>
                </c:pt>
              </c:strCache>
            </c:strRef>
          </c:tx>
          <c:spPr>
            <a:gradFill flip="none" rotWithShape="1">
              <a:gsLst>
                <a:gs pos="0">
                  <a:schemeClr val="accent6">
                    <a:tint val="42000"/>
                  </a:schemeClr>
                </a:gs>
                <a:gs pos="75000">
                  <a:schemeClr val="accent6">
                    <a:tint val="42000"/>
                    <a:lumMod val="60000"/>
                    <a:lumOff val="40000"/>
                  </a:schemeClr>
                </a:gs>
                <a:gs pos="51000">
                  <a:schemeClr val="accent6">
                    <a:tint val="42000"/>
                    <a:alpha val="75000"/>
                  </a:schemeClr>
                </a:gs>
                <a:gs pos="100000">
                  <a:schemeClr val="accent6">
                    <a:tint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Sheet1!$B$2</c:f>
            </c:numRef>
          </c:val>
          <c:extLst>
            <c:ext xmlns:c16="http://schemas.microsoft.com/office/drawing/2014/chart" uri="{C3380CC4-5D6E-409C-BE32-E72D297353CC}">
              <c16:uniqueId val="{00000000-3EAA-46AE-A003-FD2289F287B8}"/>
            </c:ext>
          </c:extLst>
        </c:ser>
        <c:ser>
          <c:idx val="1"/>
          <c:order val="1"/>
          <c:tx>
            <c:strRef>
              <c:f>Sheet1!$C$1</c:f>
              <c:strCache>
                <c:ptCount val="1"/>
                <c:pt idx="0">
                  <c:v>FY'18</c:v>
                </c:pt>
              </c:strCache>
            </c:strRef>
          </c:tx>
          <c:spPr>
            <a:gradFill flip="none" rotWithShape="1">
              <a:gsLst>
                <a:gs pos="0">
                  <a:schemeClr val="accent6">
                    <a:tint val="54000"/>
                  </a:schemeClr>
                </a:gs>
                <a:gs pos="75000">
                  <a:schemeClr val="accent6">
                    <a:tint val="54000"/>
                    <a:lumMod val="60000"/>
                    <a:lumOff val="40000"/>
                  </a:schemeClr>
                </a:gs>
                <a:gs pos="51000">
                  <a:schemeClr val="accent6">
                    <a:tint val="54000"/>
                    <a:alpha val="75000"/>
                  </a:schemeClr>
                </a:gs>
                <a:gs pos="100000">
                  <a:schemeClr val="accent6">
                    <a:tint val="5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Sheet1!$C$2</c:f>
            </c:numRef>
          </c:val>
          <c:extLst>
            <c:ext xmlns:c16="http://schemas.microsoft.com/office/drawing/2014/chart" uri="{C3380CC4-5D6E-409C-BE32-E72D297353CC}">
              <c16:uniqueId val="{00000001-3EAA-46AE-A003-FD2289F287B8}"/>
            </c:ext>
          </c:extLst>
        </c:ser>
        <c:ser>
          <c:idx val="2"/>
          <c:order val="2"/>
          <c:tx>
            <c:strRef>
              <c:f>Sheet1!$D$1</c:f>
              <c:strCache>
                <c:ptCount val="1"/>
                <c:pt idx="0">
                  <c:v>FY'19</c:v>
                </c:pt>
              </c:strCache>
            </c:strRef>
          </c:tx>
          <c:spPr>
            <a:gradFill flip="none" rotWithShape="1">
              <a:gsLst>
                <a:gs pos="0">
                  <a:schemeClr val="accent6">
                    <a:tint val="65000"/>
                  </a:schemeClr>
                </a:gs>
                <a:gs pos="75000">
                  <a:schemeClr val="accent6">
                    <a:tint val="65000"/>
                    <a:lumMod val="60000"/>
                    <a:lumOff val="40000"/>
                  </a:schemeClr>
                </a:gs>
                <a:gs pos="51000">
                  <a:schemeClr val="accent6">
                    <a:tint val="65000"/>
                    <a:alpha val="75000"/>
                  </a:schemeClr>
                </a:gs>
                <a:gs pos="100000">
                  <a:schemeClr val="accent6">
                    <a:tint val="65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Sheet1!$D$2</c:f>
            </c:numRef>
          </c:val>
          <c:extLst>
            <c:ext xmlns:c16="http://schemas.microsoft.com/office/drawing/2014/chart" uri="{C3380CC4-5D6E-409C-BE32-E72D297353CC}">
              <c16:uniqueId val="{00000002-3EAA-46AE-A003-FD2289F287B8}"/>
            </c:ext>
          </c:extLst>
        </c:ser>
        <c:ser>
          <c:idx val="3"/>
          <c:order val="3"/>
          <c:tx>
            <c:strRef>
              <c:f>Sheet1!$E$1</c:f>
              <c:strCache>
                <c:ptCount val="1"/>
                <c:pt idx="0">
                  <c:v>FY'20</c:v>
                </c:pt>
              </c:strCache>
            </c:strRef>
          </c:tx>
          <c:spPr>
            <a:gradFill flip="none" rotWithShape="1">
              <a:gsLst>
                <a:gs pos="0">
                  <a:schemeClr val="accent6">
                    <a:tint val="77000"/>
                  </a:schemeClr>
                </a:gs>
                <a:gs pos="75000">
                  <a:schemeClr val="accent6">
                    <a:tint val="77000"/>
                    <a:lumMod val="60000"/>
                    <a:lumOff val="40000"/>
                  </a:schemeClr>
                </a:gs>
                <a:gs pos="51000">
                  <a:schemeClr val="accent6">
                    <a:tint val="77000"/>
                    <a:alpha val="75000"/>
                  </a:schemeClr>
                </a:gs>
                <a:gs pos="100000">
                  <a:schemeClr val="accent6">
                    <a:tint val="77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Sheet1!$E$2</c:f>
              <c:numCache>
                <c:formatCode>_(* #,##0_);_(* \(#,##0\);_(* "-"??_);_(@_)</c:formatCode>
                <c:ptCount val="1"/>
                <c:pt idx="0">
                  <c:v>1135</c:v>
                </c:pt>
              </c:numCache>
            </c:numRef>
          </c:val>
          <c:extLst>
            <c:ext xmlns:c16="http://schemas.microsoft.com/office/drawing/2014/chart" uri="{C3380CC4-5D6E-409C-BE32-E72D297353CC}">
              <c16:uniqueId val="{00000004-3EAA-46AE-A003-FD2289F287B8}"/>
            </c:ext>
          </c:extLst>
        </c:ser>
        <c:ser>
          <c:idx val="4"/>
          <c:order val="4"/>
          <c:tx>
            <c:strRef>
              <c:f>Sheet1!$F$1</c:f>
              <c:strCache>
                <c:ptCount val="1"/>
                <c:pt idx="0">
                  <c:v>FY'21</c:v>
                </c:pt>
              </c:strCache>
            </c:strRef>
          </c:tx>
          <c:spPr>
            <a:gradFill flip="none" rotWithShape="1">
              <a:gsLst>
                <a:gs pos="0">
                  <a:schemeClr val="accent6">
                    <a:tint val="89000"/>
                  </a:schemeClr>
                </a:gs>
                <a:gs pos="75000">
                  <a:schemeClr val="accent6">
                    <a:tint val="89000"/>
                    <a:lumMod val="60000"/>
                    <a:lumOff val="40000"/>
                  </a:schemeClr>
                </a:gs>
                <a:gs pos="51000">
                  <a:schemeClr val="accent6">
                    <a:tint val="89000"/>
                    <a:alpha val="75000"/>
                  </a:schemeClr>
                </a:gs>
                <a:gs pos="100000">
                  <a:schemeClr val="accent6">
                    <a:tint val="89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Sheet1!$F$2</c:f>
              <c:numCache>
                <c:formatCode>_(* #,##0_);_(* \(#,##0\);_(* "-"??_);_(@_)</c:formatCode>
                <c:ptCount val="1"/>
                <c:pt idx="0">
                  <c:v>1005</c:v>
                </c:pt>
              </c:numCache>
            </c:numRef>
          </c:val>
          <c:extLst>
            <c:ext xmlns:c16="http://schemas.microsoft.com/office/drawing/2014/chart" uri="{C3380CC4-5D6E-409C-BE32-E72D297353CC}">
              <c16:uniqueId val="{00000005-3EAA-46AE-A003-FD2289F287B8}"/>
            </c:ext>
          </c:extLst>
        </c:ser>
        <c:ser>
          <c:idx val="5"/>
          <c:order val="5"/>
          <c:tx>
            <c:strRef>
              <c:f>Sheet1!$G$1</c:f>
              <c:strCache>
                <c:ptCount val="1"/>
                <c:pt idx="0">
                  <c:v>FY'22</c:v>
                </c:pt>
              </c:strCache>
            </c:strRef>
          </c:tx>
          <c:spPr>
            <a:gradFill flip="none" rotWithShape="1">
              <a:gsLst>
                <a:gs pos="0">
                  <a:schemeClr val="accent6"/>
                </a:gs>
                <a:gs pos="75000">
                  <a:schemeClr val="accent6">
                    <a:lumMod val="60000"/>
                    <a:lumOff val="40000"/>
                  </a:schemeClr>
                </a:gs>
                <a:gs pos="51000">
                  <a:schemeClr val="accent6">
                    <a:alpha val="75000"/>
                  </a:schemeClr>
                </a:gs>
                <a:gs pos="100000">
                  <a:schemeClr val="accent6">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Sheet1!$G$2</c:f>
              <c:numCache>
                <c:formatCode>_(* #,##0_);_(* \(#,##0\);_(* "-"??_);_(@_)</c:formatCode>
                <c:ptCount val="1"/>
                <c:pt idx="0">
                  <c:v>1316</c:v>
                </c:pt>
              </c:numCache>
            </c:numRef>
          </c:val>
          <c:extLst>
            <c:ext xmlns:c16="http://schemas.microsoft.com/office/drawing/2014/chart" uri="{C3380CC4-5D6E-409C-BE32-E72D297353CC}">
              <c16:uniqueId val="{00000006-3EAA-46AE-A003-FD2289F287B8}"/>
            </c:ext>
          </c:extLst>
        </c:ser>
        <c:ser>
          <c:idx val="6"/>
          <c:order val="6"/>
          <c:tx>
            <c:strRef>
              <c:f>Sheet1!$H$1</c:f>
              <c:strCache>
                <c:ptCount val="1"/>
                <c:pt idx="0">
                  <c:v>FY'23</c:v>
                </c:pt>
              </c:strCache>
            </c:strRef>
          </c:tx>
          <c:spPr>
            <a:gradFill flip="none" rotWithShape="1">
              <a:gsLst>
                <a:gs pos="0">
                  <a:schemeClr val="accent6">
                    <a:shade val="72000"/>
                  </a:schemeClr>
                </a:gs>
                <a:gs pos="75000">
                  <a:schemeClr val="accent6">
                    <a:shade val="72000"/>
                    <a:lumMod val="60000"/>
                    <a:lumOff val="40000"/>
                  </a:schemeClr>
                </a:gs>
                <a:gs pos="51000">
                  <a:schemeClr val="accent6">
                    <a:shade val="72000"/>
                    <a:alpha val="75000"/>
                  </a:schemeClr>
                </a:gs>
                <a:gs pos="100000">
                  <a:schemeClr val="accent6">
                    <a:shade val="7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Sheet1!$H$2</c:f>
              <c:numCache>
                <c:formatCode>_(* #,##0_);_(* \(#,##0\);_(* "-"??_);_(@_)</c:formatCode>
                <c:ptCount val="1"/>
                <c:pt idx="0">
                  <c:v>1445</c:v>
                </c:pt>
              </c:numCache>
            </c:numRef>
          </c:val>
          <c:extLst>
            <c:ext xmlns:c16="http://schemas.microsoft.com/office/drawing/2014/chart" uri="{C3380CC4-5D6E-409C-BE32-E72D297353CC}">
              <c16:uniqueId val="{00000007-3EAA-46AE-A003-FD2289F287B8}"/>
            </c:ext>
          </c:extLst>
        </c:ser>
        <c:ser>
          <c:idx val="7"/>
          <c:order val="7"/>
          <c:tx>
            <c:strRef>
              <c:f>Sheet1!$I$1</c:f>
              <c:strCache>
                <c:ptCount val="1"/>
                <c:pt idx="0">
                  <c:v>FY'24</c:v>
                </c:pt>
              </c:strCache>
            </c:strRef>
          </c:tx>
          <c:spPr>
            <a:gradFill flip="none" rotWithShape="1">
              <a:gsLst>
                <a:gs pos="0">
                  <a:schemeClr val="accent6">
                    <a:shade val="58000"/>
                  </a:schemeClr>
                </a:gs>
                <a:gs pos="75000">
                  <a:schemeClr val="accent6">
                    <a:shade val="58000"/>
                    <a:lumMod val="60000"/>
                    <a:lumOff val="40000"/>
                  </a:schemeClr>
                </a:gs>
                <a:gs pos="51000">
                  <a:schemeClr val="accent6">
                    <a:shade val="58000"/>
                    <a:alpha val="75000"/>
                  </a:schemeClr>
                </a:gs>
                <a:gs pos="100000">
                  <a:schemeClr val="accent6">
                    <a:shade val="58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Sheet1!$I$2</c:f>
              <c:numCache>
                <c:formatCode>_(* #,##0_);_(* \(#,##0\);_(* "-"??_);_(@_)</c:formatCode>
                <c:ptCount val="1"/>
                <c:pt idx="0">
                  <c:v>1745</c:v>
                </c:pt>
              </c:numCache>
            </c:numRef>
          </c:val>
          <c:extLst>
            <c:ext xmlns:c16="http://schemas.microsoft.com/office/drawing/2014/chart" uri="{C3380CC4-5D6E-409C-BE32-E72D297353CC}">
              <c16:uniqueId val="{00000008-3EAA-46AE-A003-FD2289F287B8}"/>
            </c:ext>
          </c:extLst>
        </c:ser>
        <c:ser>
          <c:idx val="8"/>
          <c:order val="8"/>
          <c:tx>
            <c:strRef>
              <c:f>Sheet1!$J$1</c:f>
              <c:strCache>
                <c:ptCount val="1"/>
                <c:pt idx="0">
                  <c:v>FY'25</c:v>
                </c:pt>
              </c:strCache>
            </c:strRef>
          </c:tx>
          <c:spPr>
            <a:gradFill flip="none" rotWithShape="1">
              <a:gsLst>
                <a:gs pos="0">
                  <a:schemeClr val="accent6">
                    <a:shade val="44000"/>
                  </a:schemeClr>
                </a:gs>
                <a:gs pos="75000">
                  <a:schemeClr val="accent6">
                    <a:shade val="44000"/>
                    <a:lumMod val="60000"/>
                    <a:lumOff val="40000"/>
                  </a:schemeClr>
                </a:gs>
                <a:gs pos="51000">
                  <a:schemeClr val="accent6">
                    <a:shade val="44000"/>
                    <a:alpha val="75000"/>
                  </a:schemeClr>
                </a:gs>
                <a:gs pos="100000">
                  <a:schemeClr val="accent6">
                    <a:shade val="44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Sheet1!$J$2</c:f>
              <c:numCache>
                <c:formatCode>_(* #,##0_);_(* \(#,##0\);_(* "-"??_);_(@_)</c:formatCode>
                <c:ptCount val="1"/>
                <c:pt idx="0">
                  <c:v>1467</c:v>
                </c:pt>
              </c:numCache>
            </c:numRef>
          </c:val>
          <c:extLst>
            <c:ext xmlns:c16="http://schemas.microsoft.com/office/drawing/2014/chart" uri="{C3380CC4-5D6E-409C-BE32-E72D297353CC}">
              <c16:uniqueId val="{00000009-3EAA-46AE-A003-FD2289F287B8}"/>
            </c:ext>
          </c:extLst>
        </c:ser>
        <c:ser>
          <c:idx val="9"/>
          <c:order val="9"/>
          <c:tx>
            <c:strRef>
              <c:f>Sheet1!$K$1</c:f>
              <c:strCache>
                <c:ptCount val="1"/>
                <c:pt idx="0">
                  <c:v>FY'26</c:v>
                </c:pt>
              </c:strCache>
            </c:strRef>
          </c:tx>
          <c:spPr>
            <a:gradFill flip="none" rotWithShape="1">
              <a:gsLst>
                <a:gs pos="0">
                  <a:schemeClr val="accent6">
                    <a:shade val="42000"/>
                  </a:schemeClr>
                </a:gs>
                <a:gs pos="75000">
                  <a:schemeClr val="accent6">
                    <a:shade val="42000"/>
                    <a:lumMod val="60000"/>
                    <a:lumOff val="40000"/>
                  </a:schemeClr>
                </a:gs>
                <a:gs pos="51000">
                  <a:schemeClr val="accent6">
                    <a:shade val="42000"/>
                    <a:alpha val="75000"/>
                  </a:schemeClr>
                </a:gs>
                <a:gs pos="100000">
                  <a:schemeClr val="accent6">
                    <a:shade val="42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Sheet1!$K$2</c:f>
              <c:numCache>
                <c:formatCode>#,##0</c:formatCode>
                <c:ptCount val="1"/>
                <c:pt idx="0">
                  <c:v>1368</c:v>
                </c:pt>
              </c:numCache>
            </c:numRef>
          </c:val>
          <c:extLst>
            <c:ext xmlns:c16="http://schemas.microsoft.com/office/drawing/2014/chart" uri="{C3380CC4-5D6E-409C-BE32-E72D297353CC}">
              <c16:uniqueId val="{00000000-1EA1-4712-A155-F1CD2F01465A}"/>
            </c:ext>
          </c:extLst>
        </c:ser>
        <c:ser>
          <c:idx val="10"/>
          <c:order val="10"/>
          <c:tx>
            <c:strRef>
              <c:f>Sheet1!$L$1</c:f>
              <c:strCache>
                <c:ptCount val="1"/>
                <c:pt idx="0">
                  <c:v>H1 FY'27</c:v>
                </c:pt>
              </c:strCache>
            </c:strRef>
          </c:tx>
          <c:spPr>
            <a:gradFill flip="none" rotWithShape="1">
              <a:gsLst>
                <a:gs pos="0">
                  <a:schemeClr val="accent6">
                    <a:shade val="41000"/>
                  </a:schemeClr>
                </a:gs>
                <a:gs pos="75000">
                  <a:schemeClr val="accent6">
                    <a:shade val="41000"/>
                    <a:lumMod val="60000"/>
                    <a:lumOff val="40000"/>
                  </a:schemeClr>
                </a:gs>
                <a:gs pos="51000">
                  <a:schemeClr val="accent6">
                    <a:shade val="41000"/>
                    <a:alpha val="75000"/>
                  </a:schemeClr>
                </a:gs>
                <a:gs pos="100000">
                  <a:schemeClr val="accent6">
                    <a:shade val="41000"/>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c:f>
              <c:strCache>
                <c:ptCount val="1"/>
                <c:pt idx="0">
                  <c:v>Total Comprehensive Income</c:v>
                </c:pt>
              </c:strCache>
            </c:strRef>
          </c:cat>
          <c:val>
            <c:numRef>
              <c:f>Sheet1!$L$2</c:f>
              <c:numCache>
                <c:formatCode>General</c:formatCode>
                <c:ptCount val="1"/>
                <c:pt idx="0">
                  <c:v>210</c:v>
                </c:pt>
              </c:numCache>
            </c:numRef>
          </c:val>
          <c:extLst>
            <c:ext xmlns:c16="http://schemas.microsoft.com/office/drawing/2014/chart" uri="{C3380CC4-5D6E-409C-BE32-E72D297353CC}">
              <c16:uniqueId val="{00000000-D79E-4CEC-BE98-3E0348F81399}"/>
            </c:ext>
          </c:extLst>
        </c:ser>
        <c:dLbls>
          <c:dLblPos val="outEnd"/>
          <c:showLegendKey val="0"/>
          <c:showVal val="1"/>
          <c:showCatName val="0"/>
          <c:showSerName val="0"/>
          <c:showPercent val="0"/>
          <c:showBubbleSize val="0"/>
        </c:dLbls>
        <c:gapWidth val="355"/>
        <c:overlap val="-70"/>
        <c:axId val="387258208"/>
        <c:axId val="387258600"/>
      </c:barChart>
      <c:catAx>
        <c:axId val="38725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58600"/>
        <c:crosses val="autoZero"/>
        <c:auto val="1"/>
        <c:lblAlgn val="ctr"/>
        <c:lblOffset val="100"/>
        <c:noMultiLvlLbl val="0"/>
      </c:catAx>
      <c:valAx>
        <c:axId val="387258600"/>
        <c:scaling>
          <c:orientation val="minMax"/>
        </c:scaling>
        <c:delete val="1"/>
        <c:axPos val="l"/>
        <c:numFmt formatCode="_(* #,##0_);_(* \(#,##0\);_(* &quot;-&quot;??_);_(@_)" sourceLinked="1"/>
        <c:majorTickMark val="none"/>
        <c:minorTickMark val="none"/>
        <c:tickLblPos val="nextTo"/>
        <c:crossAx val="387258208"/>
        <c:crosses val="autoZero"/>
        <c:crossBetween val="between"/>
      </c:valAx>
      <c:spPr>
        <a:noFill/>
        <a:ln>
          <a:noFill/>
        </a:ln>
        <a:effectLst/>
      </c:spPr>
    </c:plotArea>
    <c:legend>
      <c:legendPos val="b"/>
      <c:layout>
        <c:manualLayout>
          <c:xMode val="edge"/>
          <c:yMode val="edge"/>
          <c:x val="0.12318990627851789"/>
          <c:y val="0.89498437695288091"/>
          <c:w val="0.87681002049611589"/>
          <c:h val="9.022683773840632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3.1162320583080803E-2"/>
          <c:y val="5.0925925925925923E-2"/>
          <c:w val="0.94726376516709399"/>
          <c:h val="0.69365412656751235"/>
        </c:manualLayout>
      </c:layout>
      <c:barChart>
        <c:barDir val="col"/>
        <c:grouping val="clustered"/>
        <c:varyColors val="0"/>
        <c:ser>
          <c:idx val="0"/>
          <c:order val="0"/>
          <c:tx>
            <c:strRef>
              <c:f>Sheet1!$B$1</c:f>
              <c:strCache>
                <c:ptCount val="1"/>
                <c:pt idx="0">
                  <c:v>16</c:v>
                </c:pt>
              </c:strCache>
            </c:strRef>
          </c:tx>
          <c:spPr>
            <a:solidFill>
              <a:schemeClr val="accent2">
                <a:tint val="4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Sheet1!$B$2</c:f>
            </c:numRef>
          </c:val>
          <c:extLst>
            <c:ext xmlns:c16="http://schemas.microsoft.com/office/drawing/2014/chart" uri="{C3380CC4-5D6E-409C-BE32-E72D297353CC}">
              <c16:uniqueId val="{00000000-D3B9-47AE-9A35-4E2B57D16D12}"/>
            </c:ext>
          </c:extLst>
        </c:ser>
        <c:ser>
          <c:idx val="1"/>
          <c:order val="1"/>
          <c:tx>
            <c:strRef>
              <c:f>Sheet1!$C$1</c:f>
              <c:strCache>
                <c:ptCount val="1"/>
                <c:pt idx="0">
                  <c:v>FY'18</c:v>
                </c:pt>
              </c:strCache>
            </c:strRef>
          </c:tx>
          <c:spPr>
            <a:solidFill>
              <a:schemeClr val="accent2">
                <a:tint val="5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Sheet1!$C$2</c:f>
            </c:numRef>
          </c:val>
          <c:extLst>
            <c:ext xmlns:c16="http://schemas.microsoft.com/office/drawing/2014/chart" uri="{C3380CC4-5D6E-409C-BE32-E72D297353CC}">
              <c16:uniqueId val="{00000002-D3B9-47AE-9A35-4E2B57D16D12}"/>
            </c:ext>
          </c:extLst>
        </c:ser>
        <c:ser>
          <c:idx val="2"/>
          <c:order val="2"/>
          <c:tx>
            <c:strRef>
              <c:f>Sheet1!$D$1</c:f>
              <c:strCache>
                <c:ptCount val="1"/>
                <c:pt idx="0">
                  <c:v>FY'19</c:v>
                </c:pt>
              </c:strCache>
            </c:strRef>
          </c:tx>
          <c:spPr>
            <a:solidFill>
              <a:schemeClr val="accent2">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Sheet1!$D$2</c:f>
            </c:numRef>
          </c:val>
          <c:extLst>
            <c:ext xmlns:c16="http://schemas.microsoft.com/office/drawing/2014/chart" uri="{C3380CC4-5D6E-409C-BE32-E72D297353CC}">
              <c16:uniqueId val="{00000004-D3B9-47AE-9A35-4E2B57D16D12}"/>
            </c:ext>
          </c:extLst>
        </c:ser>
        <c:ser>
          <c:idx val="3"/>
          <c:order val="3"/>
          <c:tx>
            <c:strRef>
              <c:f>Sheet1!$E$1</c:f>
              <c:strCache>
                <c:ptCount val="1"/>
                <c:pt idx="0">
                  <c:v>FY'20</c:v>
                </c:pt>
              </c:strCache>
            </c:strRef>
          </c:tx>
          <c:spPr>
            <a:solidFill>
              <a:schemeClr val="accent2">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Sheet1!$E$2</c:f>
              <c:numCache>
                <c:formatCode>_(* #,##0_);_(* \(#,##0\);_(* "-"??_);_(@_)</c:formatCode>
                <c:ptCount val="1"/>
                <c:pt idx="0">
                  <c:v>16</c:v>
                </c:pt>
              </c:numCache>
            </c:numRef>
          </c:val>
          <c:extLst>
            <c:ext xmlns:c16="http://schemas.microsoft.com/office/drawing/2014/chart" uri="{C3380CC4-5D6E-409C-BE32-E72D297353CC}">
              <c16:uniqueId val="{00000006-D3B9-47AE-9A35-4E2B57D16D12}"/>
            </c:ext>
          </c:extLst>
        </c:ser>
        <c:ser>
          <c:idx val="4"/>
          <c:order val="4"/>
          <c:tx>
            <c:strRef>
              <c:f>Sheet1!$F$1</c:f>
              <c:strCache>
                <c:ptCount val="1"/>
                <c:pt idx="0">
                  <c:v>FY'21</c:v>
                </c:pt>
              </c:strCache>
            </c:strRef>
          </c:tx>
          <c:spPr>
            <a:solidFill>
              <a:schemeClr val="accent2">
                <a:tint val="8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Sheet1!$F$2</c:f>
              <c:numCache>
                <c:formatCode>_(* #,##0_);_(* \(#,##0\);_(* "-"??_);_(@_)</c:formatCode>
                <c:ptCount val="1"/>
                <c:pt idx="0">
                  <c:v>14</c:v>
                </c:pt>
              </c:numCache>
            </c:numRef>
          </c:val>
          <c:extLst>
            <c:ext xmlns:c16="http://schemas.microsoft.com/office/drawing/2014/chart" uri="{C3380CC4-5D6E-409C-BE32-E72D297353CC}">
              <c16:uniqueId val="{00000008-D3B9-47AE-9A35-4E2B57D16D12}"/>
            </c:ext>
          </c:extLst>
        </c:ser>
        <c:ser>
          <c:idx val="5"/>
          <c:order val="5"/>
          <c:tx>
            <c:strRef>
              <c:f>Sheet1!$G$1</c:f>
              <c:strCache>
                <c:ptCount val="1"/>
                <c:pt idx="0">
                  <c:v>FY'22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EPS (Rs./share)</c:v>
                </c:pt>
              </c:strCache>
            </c:strRef>
          </c:cat>
          <c:val>
            <c:numRef>
              <c:f>Sheet1!$G$2</c:f>
              <c:numCache>
                <c:formatCode>_(* #,##0_);_(* \(#,##0\);_(* "-"??_);_(@_)</c:formatCode>
                <c:ptCount val="1"/>
                <c:pt idx="0">
                  <c:v>19</c:v>
                </c:pt>
              </c:numCache>
            </c:numRef>
          </c:val>
          <c:extLst>
            <c:ext xmlns:c16="http://schemas.microsoft.com/office/drawing/2014/chart" uri="{C3380CC4-5D6E-409C-BE32-E72D297353CC}">
              <c16:uniqueId val="{0000000A-D3B9-47AE-9A35-4E2B57D16D12}"/>
            </c:ext>
          </c:extLst>
        </c:ser>
        <c:ser>
          <c:idx val="6"/>
          <c:order val="6"/>
          <c:tx>
            <c:strRef>
              <c:f>Sheet1!$H$1</c:f>
              <c:strCache>
                <c:ptCount val="1"/>
                <c:pt idx="0">
                  <c:v>FY'23</c:v>
                </c:pt>
              </c:strCache>
            </c:strRef>
          </c:tx>
          <c:spPr>
            <a:solidFill>
              <a:schemeClr val="accent2">
                <a:shade val="7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Sheet1!$H$2</c:f>
              <c:numCache>
                <c:formatCode>_(* #,##0_);_(* \(#,##0\);_(* "-"??_);_(@_)</c:formatCode>
                <c:ptCount val="1"/>
                <c:pt idx="0">
                  <c:v>21</c:v>
                </c:pt>
              </c:numCache>
            </c:numRef>
          </c:val>
          <c:extLst>
            <c:ext xmlns:c16="http://schemas.microsoft.com/office/drawing/2014/chart" uri="{C3380CC4-5D6E-409C-BE32-E72D297353CC}">
              <c16:uniqueId val="{0000000C-D3B9-47AE-9A35-4E2B57D16D12}"/>
            </c:ext>
          </c:extLst>
        </c:ser>
        <c:ser>
          <c:idx val="7"/>
          <c:order val="7"/>
          <c:tx>
            <c:strRef>
              <c:f>Sheet1!$I$1</c:f>
              <c:strCache>
                <c:ptCount val="1"/>
                <c:pt idx="0">
                  <c:v>FY'24</c:v>
                </c:pt>
              </c:strCache>
            </c:strRef>
          </c:tx>
          <c:spPr>
            <a:solidFill>
              <a:schemeClr val="accent2">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Sheet1!$I$2</c:f>
              <c:numCache>
                <c:formatCode>_(* #,##0_);_(* \(#,##0\);_(* "-"??_);_(@_)</c:formatCode>
                <c:ptCount val="1"/>
                <c:pt idx="0">
                  <c:v>25</c:v>
                </c:pt>
              </c:numCache>
            </c:numRef>
          </c:val>
          <c:extLst>
            <c:ext xmlns:c16="http://schemas.microsoft.com/office/drawing/2014/chart" uri="{C3380CC4-5D6E-409C-BE32-E72D297353CC}">
              <c16:uniqueId val="{0000000D-D3B9-47AE-9A35-4E2B57D16D12}"/>
            </c:ext>
          </c:extLst>
        </c:ser>
        <c:ser>
          <c:idx val="8"/>
          <c:order val="8"/>
          <c:tx>
            <c:strRef>
              <c:f>Sheet1!$J$1</c:f>
              <c:strCache>
                <c:ptCount val="1"/>
                <c:pt idx="0">
                  <c:v>FY'25</c:v>
                </c:pt>
              </c:strCache>
            </c:strRef>
          </c:tx>
          <c:spPr>
            <a:solidFill>
              <a:schemeClr val="accent2">
                <a:shade val="44000"/>
              </a:schemeClr>
            </a:solidFill>
            <a:ln>
              <a:noFill/>
            </a:ln>
            <a:effectLst/>
          </c:spPr>
          <c:invertIfNegative val="0"/>
          <c:dLbls>
            <c:dLbl>
              <c:idx val="0"/>
              <c:layout/>
              <c:tx>
                <c:rich>
                  <a:bodyPr/>
                  <a:lstStyle/>
                  <a:p>
                    <a:fld id="{624DE38C-22DB-4A3C-8110-C7A95F6D0727}" type="VALUE">
                      <a:rPr lang="en-US" smtClean="0"/>
                      <a:pPr/>
                      <a:t>[VALUE]</a:t>
                    </a:fld>
                    <a:r>
                      <a:rPr lang="en-US" dirty="0" smtClean="0"/>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5.5331188119520328E-2"/>
                      <c:h val="7.0393700787401578E-2"/>
                    </c:manualLayout>
                  </c15:layout>
                  <c15:dlblFieldTable/>
                  <c15:showDataLabelsRange val="0"/>
                </c:ext>
                <c:ext xmlns:c16="http://schemas.microsoft.com/office/drawing/2014/chart" uri="{C3380CC4-5D6E-409C-BE32-E72D297353CC}">
                  <c16:uniqueId val="{00000002-30D5-4227-9C14-7AC71E7429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Sheet1!$J$2</c:f>
              <c:numCache>
                <c:formatCode>_(* #,##0_);_(* \(#,##0\);_(* "-"??_);_(@_)</c:formatCode>
                <c:ptCount val="1"/>
                <c:pt idx="0">
                  <c:v>10.48</c:v>
                </c:pt>
              </c:numCache>
            </c:numRef>
          </c:val>
          <c:extLst>
            <c:ext xmlns:c16="http://schemas.microsoft.com/office/drawing/2014/chart" uri="{C3380CC4-5D6E-409C-BE32-E72D297353CC}">
              <c16:uniqueId val="{0000000E-D3B9-47AE-9A35-4E2B57D16D12}"/>
            </c:ext>
          </c:extLst>
        </c:ser>
        <c:ser>
          <c:idx val="9"/>
          <c:order val="9"/>
          <c:tx>
            <c:strRef>
              <c:f>Sheet1!$K$1</c:f>
              <c:strCache>
                <c:ptCount val="1"/>
                <c:pt idx="0">
                  <c:v>FY'26</c:v>
                </c:pt>
              </c:strCache>
            </c:strRef>
          </c:tx>
          <c:spPr>
            <a:solidFill>
              <a:schemeClr val="accent2">
                <a:shade val="42000"/>
              </a:schemeClr>
            </a:solidFill>
            <a:ln>
              <a:noFill/>
            </a:ln>
            <a:effectLst/>
          </c:spPr>
          <c:invertIfNegative val="0"/>
          <c:dLbls>
            <c:dLbl>
              <c:idx val="0"/>
              <c:layout/>
              <c:tx>
                <c:rich>
                  <a:bodyPr/>
                  <a:lstStyle/>
                  <a:p>
                    <a:fld id="{2EBAFB65-C786-413A-B5D4-7E96FB5DBEF1}" type="VALUE">
                      <a:rPr lang="en-US" smtClean="0"/>
                      <a:pPr/>
                      <a:t>[VALUE]</a:t>
                    </a:fld>
                    <a:r>
                      <a:rPr lang="en-US" smtClean="0"/>
                      <a:t>*</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30D5-4227-9C14-7AC71E7429E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Sheet1!$K$2</c:f>
              <c:numCache>
                <c:formatCode>0</c:formatCode>
                <c:ptCount val="1"/>
                <c:pt idx="0">
                  <c:v>9.74</c:v>
                </c:pt>
              </c:numCache>
            </c:numRef>
          </c:val>
          <c:extLst>
            <c:ext xmlns:c16="http://schemas.microsoft.com/office/drawing/2014/chart" uri="{C3380CC4-5D6E-409C-BE32-E72D297353CC}">
              <c16:uniqueId val="{00000000-30D5-4227-9C14-7AC71E7429EC}"/>
            </c:ext>
          </c:extLst>
        </c:ser>
        <c:ser>
          <c:idx val="10"/>
          <c:order val="10"/>
          <c:tx>
            <c:strRef>
              <c:f>Sheet1!$L$1</c:f>
              <c:strCache>
                <c:ptCount val="1"/>
                <c:pt idx="0">
                  <c:v>H1 FY'27</c:v>
                </c:pt>
              </c:strCache>
            </c:strRef>
          </c:tx>
          <c:spPr>
            <a:solidFill>
              <a:schemeClr val="accent2">
                <a:shade val="4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EPS (Rs./share)</c:v>
                </c:pt>
              </c:strCache>
            </c:strRef>
          </c:cat>
          <c:val>
            <c:numRef>
              <c:f>Sheet1!$L$2</c:f>
              <c:numCache>
                <c:formatCode>General</c:formatCode>
                <c:ptCount val="1"/>
                <c:pt idx="0">
                  <c:v>1.5</c:v>
                </c:pt>
              </c:numCache>
            </c:numRef>
          </c:val>
          <c:extLst>
            <c:ext xmlns:c16="http://schemas.microsoft.com/office/drawing/2014/chart" uri="{C3380CC4-5D6E-409C-BE32-E72D297353CC}">
              <c16:uniqueId val="{00000000-52BF-4363-AA96-069B7599CCBE}"/>
            </c:ext>
          </c:extLst>
        </c:ser>
        <c:dLbls>
          <c:dLblPos val="outEnd"/>
          <c:showLegendKey val="0"/>
          <c:showVal val="1"/>
          <c:showCatName val="0"/>
          <c:showSerName val="0"/>
          <c:showPercent val="0"/>
          <c:showBubbleSize val="0"/>
        </c:dLbls>
        <c:gapWidth val="355"/>
        <c:overlap val="-70"/>
        <c:axId val="387258992"/>
        <c:axId val="387257424"/>
      </c:barChart>
      <c:catAx>
        <c:axId val="38725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57424"/>
        <c:crosses val="autoZero"/>
        <c:auto val="1"/>
        <c:lblAlgn val="ctr"/>
        <c:lblOffset val="100"/>
        <c:noMultiLvlLbl val="0"/>
      </c:catAx>
      <c:valAx>
        <c:axId val="387257424"/>
        <c:scaling>
          <c:orientation val="minMax"/>
        </c:scaling>
        <c:delete val="1"/>
        <c:axPos val="l"/>
        <c:numFmt formatCode="_(* #,##0_);_(* \(#,##0\);_(* &quot;-&quot;??_);_(@_)" sourceLinked="1"/>
        <c:majorTickMark val="none"/>
        <c:minorTickMark val="none"/>
        <c:tickLblPos val="nextTo"/>
        <c:crossAx val="387258992"/>
        <c:crosses val="autoZero"/>
        <c:crossBetween val="between"/>
      </c:valAx>
      <c:spPr>
        <a:noFill/>
        <a:ln>
          <a:noFill/>
        </a:ln>
        <a:effectLst/>
      </c:spPr>
    </c:plotArea>
    <c:legend>
      <c:legendPos val="b"/>
      <c:layout>
        <c:manualLayout>
          <c:xMode val="edge"/>
          <c:yMode val="edge"/>
          <c:x val="0.15397583834852913"/>
          <c:y val="0.8774817731116944"/>
          <c:w val="0.80031543770041813"/>
          <c:h val="9.47404491105278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cap="flat" cmpd="sng" algn="ctr">
      <a:noFill/>
      <a:prstDash val="solid"/>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3.9854360831304003E-2"/>
          <c:y val="4.0675867075679176E-2"/>
          <c:w val="0.94842376833595954"/>
          <c:h val="0.70093878335385518"/>
        </c:manualLayout>
      </c:layout>
      <c:barChart>
        <c:barDir val="col"/>
        <c:grouping val="clustered"/>
        <c:varyColors val="0"/>
        <c:ser>
          <c:idx val="0"/>
          <c:order val="0"/>
          <c:tx>
            <c:strRef>
              <c:f>Sheet1!$B$1</c:f>
              <c:strCache>
                <c:ptCount val="1"/>
                <c:pt idx="0">
                  <c:v>FY'17</c:v>
                </c:pt>
              </c:strCache>
            </c:strRef>
          </c:tx>
          <c:spPr>
            <a:solidFill>
              <a:schemeClr val="accent3">
                <a:tint val="4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Sheet1!$B$2</c:f>
            </c:numRef>
          </c:val>
          <c:extLst>
            <c:ext xmlns:c16="http://schemas.microsoft.com/office/drawing/2014/chart" uri="{C3380CC4-5D6E-409C-BE32-E72D297353CC}">
              <c16:uniqueId val="{00000000-0884-494F-959A-83CB49A866B1}"/>
            </c:ext>
          </c:extLst>
        </c:ser>
        <c:ser>
          <c:idx val="1"/>
          <c:order val="1"/>
          <c:tx>
            <c:strRef>
              <c:f>Sheet1!$C$1</c:f>
              <c:strCache>
                <c:ptCount val="1"/>
                <c:pt idx="0">
                  <c:v>FY'18</c:v>
                </c:pt>
              </c:strCache>
            </c:strRef>
          </c:tx>
          <c:spPr>
            <a:solidFill>
              <a:schemeClr val="accent3">
                <a:tint val="5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Sheet1!$C$2</c:f>
            </c:numRef>
          </c:val>
          <c:extLst>
            <c:ext xmlns:c16="http://schemas.microsoft.com/office/drawing/2014/chart" uri="{C3380CC4-5D6E-409C-BE32-E72D297353CC}">
              <c16:uniqueId val="{00000002-0884-494F-959A-83CB49A866B1}"/>
            </c:ext>
          </c:extLst>
        </c:ser>
        <c:ser>
          <c:idx val="2"/>
          <c:order val="2"/>
          <c:tx>
            <c:strRef>
              <c:f>Sheet1!$D$1</c:f>
              <c:strCache>
                <c:ptCount val="1"/>
                <c:pt idx="0">
                  <c:v>FY'19</c:v>
                </c:pt>
              </c:strCache>
            </c:strRef>
          </c:tx>
          <c:spPr>
            <a:solidFill>
              <a:schemeClr val="accent3">
                <a:tint val="69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Sheet1!$D$2</c:f>
            </c:numRef>
          </c:val>
          <c:extLst>
            <c:ext xmlns:c16="http://schemas.microsoft.com/office/drawing/2014/chart" uri="{C3380CC4-5D6E-409C-BE32-E72D297353CC}">
              <c16:uniqueId val="{00000004-0884-494F-959A-83CB49A866B1}"/>
            </c:ext>
          </c:extLst>
        </c:ser>
        <c:ser>
          <c:idx val="3"/>
          <c:order val="3"/>
          <c:tx>
            <c:strRef>
              <c:f>Sheet1!$E$1</c:f>
              <c:strCache>
                <c:ptCount val="1"/>
                <c:pt idx="0">
                  <c:v>FY'20</c:v>
                </c:pt>
              </c:strCache>
            </c:strRef>
          </c:tx>
          <c:spPr>
            <a:solidFill>
              <a:schemeClr val="accent3">
                <a:tint val="81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Sheet1!$E$2</c:f>
              <c:numCache>
                <c:formatCode>_(* #,##0_);_(* \(#,##0\);_(* "-"??_);_(@_)</c:formatCode>
                <c:ptCount val="1"/>
                <c:pt idx="0">
                  <c:v>72</c:v>
                </c:pt>
              </c:numCache>
            </c:numRef>
          </c:val>
          <c:extLst>
            <c:ext xmlns:c16="http://schemas.microsoft.com/office/drawing/2014/chart" uri="{C3380CC4-5D6E-409C-BE32-E72D297353CC}">
              <c16:uniqueId val="{00000006-0884-494F-959A-83CB49A866B1}"/>
            </c:ext>
          </c:extLst>
        </c:ser>
        <c:ser>
          <c:idx val="4"/>
          <c:order val="4"/>
          <c:tx>
            <c:strRef>
              <c:f>Sheet1!$F$1</c:f>
              <c:strCache>
                <c:ptCount val="1"/>
                <c:pt idx="0">
                  <c:v>FY'21</c:v>
                </c:pt>
              </c:strCache>
            </c:strRef>
          </c:tx>
          <c:spPr>
            <a:solidFill>
              <a:schemeClr val="accent3">
                <a:tint val="94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Sheet1!$F$2</c:f>
              <c:numCache>
                <c:formatCode>_(* #,##0_);_(* \(#,##0\);_(* "-"??_);_(@_)</c:formatCode>
                <c:ptCount val="1"/>
                <c:pt idx="0">
                  <c:v>84</c:v>
                </c:pt>
              </c:numCache>
            </c:numRef>
          </c:val>
          <c:extLst>
            <c:ext xmlns:c16="http://schemas.microsoft.com/office/drawing/2014/chart" uri="{C3380CC4-5D6E-409C-BE32-E72D297353CC}">
              <c16:uniqueId val="{00000008-0884-494F-959A-83CB49A866B1}"/>
            </c:ext>
          </c:extLst>
        </c:ser>
        <c:ser>
          <c:idx val="5"/>
          <c:order val="5"/>
          <c:tx>
            <c:strRef>
              <c:f>Sheet1!$G$1</c:f>
              <c:strCache>
                <c:ptCount val="1"/>
                <c:pt idx="0">
                  <c:v>FY'22</c:v>
                </c:pt>
              </c:strCache>
            </c:strRef>
          </c:tx>
          <c:spPr>
            <a:solidFill>
              <a:schemeClr val="accent3">
                <a:shade val="93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Sheet1!$G$2</c:f>
              <c:numCache>
                <c:formatCode>_(* #,##0_);_(* \(#,##0\);_(* "-"??_);_(@_)</c:formatCode>
                <c:ptCount val="1"/>
                <c:pt idx="0">
                  <c:v>99</c:v>
                </c:pt>
              </c:numCache>
            </c:numRef>
          </c:val>
          <c:extLst>
            <c:ext xmlns:c16="http://schemas.microsoft.com/office/drawing/2014/chart" uri="{C3380CC4-5D6E-409C-BE32-E72D297353CC}">
              <c16:uniqueId val="{0000000A-0884-494F-959A-83CB49A866B1}"/>
            </c:ext>
          </c:extLst>
        </c:ser>
        <c:ser>
          <c:idx val="6"/>
          <c:order val="6"/>
          <c:tx>
            <c:strRef>
              <c:f>Sheet1!$H$1</c:f>
              <c:strCache>
                <c:ptCount val="1"/>
                <c:pt idx="0">
                  <c:v>FY'23</c:v>
                </c:pt>
              </c:strCache>
            </c:strRef>
          </c:tx>
          <c:spPr>
            <a:solidFill>
              <a:schemeClr val="accent3">
                <a:shade val="72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Book Value (Rs./share)</c:v>
                </c:pt>
              </c:strCache>
            </c:strRef>
          </c:cat>
          <c:val>
            <c:numRef>
              <c:f>Sheet1!$H$2</c:f>
              <c:numCache>
                <c:formatCode>_(* #,##0_);_(* \(#,##0\);_(* "-"??_);_(@_)</c:formatCode>
                <c:ptCount val="1"/>
                <c:pt idx="0">
                  <c:v>101</c:v>
                </c:pt>
              </c:numCache>
            </c:numRef>
          </c:val>
          <c:extLst>
            <c:ext xmlns:c16="http://schemas.microsoft.com/office/drawing/2014/chart" uri="{C3380CC4-5D6E-409C-BE32-E72D297353CC}">
              <c16:uniqueId val="{0000000C-0884-494F-959A-83CB49A866B1}"/>
            </c:ext>
          </c:extLst>
        </c:ser>
        <c:ser>
          <c:idx val="7"/>
          <c:order val="7"/>
          <c:tx>
            <c:strRef>
              <c:f>Sheet1!$I$1</c:f>
              <c:strCache>
                <c:ptCount val="1"/>
                <c:pt idx="0">
                  <c:v>FY'24</c:v>
                </c:pt>
              </c:strCache>
            </c:strRef>
          </c:tx>
          <c:spPr>
            <a:solidFill>
              <a:schemeClr val="accent3">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12700" cap="flat" cmpd="sng" algn="ctr">
                      <a:solidFill>
                        <a:schemeClr val="tx1"/>
                      </a:solidFill>
                      <a:prstDash val="solid"/>
                      <a:round/>
                    </a:ln>
                    <a:effectLst/>
                  </c:spPr>
                </c15:leaderLines>
              </c:ext>
            </c:extLst>
          </c:dLbls>
          <c:cat>
            <c:strRef>
              <c:f>Sheet1!$A$2</c:f>
              <c:strCache>
                <c:ptCount val="1"/>
                <c:pt idx="0">
                  <c:v>Book Value (Rs./share)</c:v>
                </c:pt>
              </c:strCache>
            </c:strRef>
          </c:cat>
          <c:val>
            <c:numRef>
              <c:f>Sheet1!$I$2</c:f>
              <c:numCache>
                <c:formatCode>_(* #,##0_);_(* \(#,##0\);_(* "-"??_);_(@_)</c:formatCode>
                <c:ptCount val="1"/>
                <c:pt idx="0">
                  <c:v>122</c:v>
                </c:pt>
              </c:numCache>
            </c:numRef>
          </c:val>
          <c:extLst>
            <c:ext xmlns:c16="http://schemas.microsoft.com/office/drawing/2014/chart" uri="{C3380CC4-5D6E-409C-BE32-E72D297353CC}">
              <c16:uniqueId val="{0000000D-0884-494F-959A-83CB49A866B1}"/>
            </c:ext>
          </c:extLst>
        </c:ser>
        <c:ser>
          <c:idx val="8"/>
          <c:order val="8"/>
          <c:tx>
            <c:strRef>
              <c:f>Sheet1!$J$1</c:f>
              <c:strCache>
                <c:ptCount val="1"/>
                <c:pt idx="0">
                  <c:v>FY'25</c:v>
                </c:pt>
              </c:strCache>
            </c:strRef>
          </c:tx>
          <c:spPr>
            <a:solidFill>
              <a:schemeClr val="accent3">
                <a:shade val="44000"/>
              </a:schemeClr>
            </a:solidFill>
            <a:ln>
              <a:noFill/>
            </a:ln>
            <a:effectLst/>
          </c:spPr>
          <c:invertIfNegative val="0"/>
          <c:dLbls>
            <c:dLbl>
              <c:idx val="0"/>
              <c:layout/>
              <c:tx>
                <c:rich>
                  <a:bodyPr/>
                  <a:lstStyle/>
                  <a:p>
                    <a:fld id="{01A00F57-C24F-4BD0-8C57-157B94D5765E}" type="VALUE">
                      <a:rPr lang="en-US" smtClean="0"/>
                      <a:pPr/>
                      <a:t>[VALUE]</a:t>
                    </a:fld>
                    <a:r>
                      <a:rPr lang="en-US" smtClean="0"/>
                      <a:t>*</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0F01-4E87-9A80-3FD5A98EFC1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Book Value (Rs./share)</c:v>
                </c:pt>
              </c:strCache>
            </c:strRef>
          </c:cat>
          <c:val>
            <c:numRef>
              <c:f>Sheet1!$J$2</c:f>
              <c:numCache>
                <c:formatCode>_(* #,##0_);_(* \(#,##0\);_(* "-"??_);_(@_)</c:formatCode>
                <c:ptCount val="1"/>
                <c:pt idx="0">
                  <c:v>66.31</c:v>
                </c:pt>
              </c:numCache>
            </c:numRef>
          </c:val>
          <c:extLst>
            <c:ext xmlns:c16="http://schemas.microsoft.com/office/drawing/2014/chart" uri="{C3380CC4-5D6E-409C-BE32-E72D297353CC}">
              <c16:uniqueId val="{0000000E-0884-494F-959A-83CB49A866B1}"/>
            </c:ext>
          </c:extLst>
        </c:ser>
        <c:ser>
          <c:idx val="9"/>
          <c:order val="9"/>
          <c:tx>
            <c:strRef>
              <c:f>Sheet1!$K$1</c:f>
              <c:strCache>
                <c:ptCount val="1"/>
                <c:pt idx="0">
                  <c:v>FY'26</c:v>
                </c:pt>
              </c:strCache>
            </c:strRef>
          </c:tx>
          <c:spPr>
            <a:solidFill>
              <a:schemeClr val="accent3">
                <a:shade val="42000"/>
              </a:schemeClr>
            </a:solidFill>
            <a:ln>
              <a:noFill/>
            </a:ln>
            <a:effectLst/>
          </c:spPr>
          <c:invertIfNegative val="0"/>
          <c:dLbls>
            <c:dLbl>
              <c:idx val="0"/>
              <c:layout/>
              <c:tx>
                <c:rich>
                  <a:bodyPr/>
                  <a:lstStyle/>
                  <a:p>
                    <a:fld id="{51C7932F-3523-47AB-AA0E-149D2F852346}" type="VALUE">
                      <a:rPr lang="en-US" smtClean="0"/>
                      <a:pPr/>
                      <a:t>[VALUE]</a:t>
                    </a:fld>
                    <a:r>
                      <a:rPr lang="en-US" smtClean="0"/>
                      <a:t>*</a:t>
                    </a:r>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0F01-4E87-9A80-3FD5A98EFC1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cap="flat" cmpd="sng" algn="ctr">
                      <a:solidFill>
                        <a:schemeClr val="tx1"/>
                      </a:solidFill>
                      <a:prstDash val="solid"/>
                      <a:round/>
                    </a:ln>
                    <a:effectLst/>
                  </c:spPr>
                </c15:leaderLines>
              </c:ext>
            </c:extLst>
          </c:dLbls>
          <c:cat>
            <c:strRef>
              <c:f>Sheet1!$A$2</c:f>
              <c:strCache>
                <c:ptCount val="1"/>
                <c:pt idx="0">
                  <c:v>Book Value (Rs./share)</c:v>
                </c:pt>
              </c:strCache>
            </c:strRef>
          </c:cat>
          <c:val>
            <c:numRef>
              <c:f>Sheet1!$K$2</c:f>
              <c:numCache>
                <c:formatCode>0</c:formatCode>
                <c:ptCount val="1"/>
                <c:pt idx="0">
                  <c:v>71.33</c:v>
                </c:pt>
              </c:numCache>
            </c:numRef>
          </c:val>
          <c:extLst>
            <c:ext xmlns:c16="http://schemas.microsoft.com/office/drawing/2014/chart" uri="{C3380CC4-5D6E-409C-BE32-E72D297353CC}">
              <c16:uniqueId val="{00000000-0F01-4E87-9A80-3FD5A98EFC1A}"/>
            </c:ext>
          </c:extLst>
        </c:ser>
        <c:dLbls>
          <c:dLblPos val="outEnd"/>
          <c:showLegendKey val="0"/>
          <c:showVal val="1"/>
          <c:showCatName val="0"/>
          <c:showSerName val="0"/>
          <c:showPercent val="0"/>
          <c:showBubbleSize val="0"/>
        </c:dLbls>
        <c:gapWidth val="355"/>
        <c:overlap val="-70"/>
        <c:axId val="387262520"/>
        <c:axId val="387263304"/>
      </c:barChart>
      <c:catAx>
        <c:axId val="38726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387263304"/>
        <c:crosses val="autoZero"/>
        <c:auto val="1"/>
        <c:lblAlgn val="ctr"/>
        <c:lblOffset val="100"/>
        <c:noMultiLvlLbl val="0"/>
      </c:catAx>
      <c:valAx>
        <c:axId val="387263304"/>
        <c:scaling>
          <c:orientation val="minMax"/>
        </c:scaling>
        <c:delete val="1"/>
        <c:axPos val="l"/>
        <c:numFmt formatCode="_(* #,##0_);_(* \(#,##0\);_(* &quot;-&quot;??_);_(@_)" sourceLinked="1"/>
        <c:majorTickMark val="none"/>
        <c:minorTickMark val="none"/>
        <c:tickLblPos val="nextTo"/>
        <c:crossAx val="387262520"/>
        <c:crosses val="autoZero"/>
        <c:crossBetween val="between"/>
      </c:valAx>
      <c:spPr>
        <a:noFill/>
        <a:ln>
          <a:noFill/>
        </a:ln>
        <a:effectLst/>
      </c:spPr>
    </c:plotArea>
    <c:legend>
      <c:legendPos val="b"/>
      <c:layout>
        <c:manualLayout>
          <c:xMode val="edge"/>
          <c:yMode val="edge"/>
          <c:x val="0.13579907347379397"/>
          <c:y val="0.88039515732984108"/>
          <c:w val="0.77302230810466777"/>
          <c:h val="9.24875979530394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2700" cap="flat" cmpd="sng" algn="ctr">
      <a:noFill/>
      <a:prstDash val="soli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9">
  <a:schemeClr val="accent6"/>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9">
  <a:schemeClr val="accent6"/>
</cs:colorStyle>
</file>

<file path=ppt/charts/colors6.xml><?xml version="1.0" encoding="utf-8"?>
<cs:colorStyle xmlns:cs="http://schemas.microsoft.com/office/drawing/2012/chartStyle" xmlns:a="http://schemas.openxmlformats.org/drawingml/2006/main" meth="withinLinearReversed" id="26">
  <a:schemeClr val="accent6"/>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Reversed" id="23">
  <a:schemeClr val="accent3"/>
</cs:colorStyle>
</file>

<file path=ppt/charts/colors10.xml><?xml version="1.0" encoding="utf-8"?>
<cs:colorStyle xmlns:cs="http://schemas.microsoft.com/office/drawing/2012/chartStyle" xmlns:a="http://schemas.openxmlformats.org/drawingml/2006/main" meth="withinLinearReversed" id="26">
  <a:schemeClr val="accent6"/>
</cs:colorStyle>
</file>

<file path=ppt/charts/colors11.xml><?xml version="1.0" encoding="utf-8"?>
<cs:colorStyle xmlns:cs="http://schemas.microsoft.com/office/drawing/2012/chartStyle" xmlns:a="http://schemas.openxmlformats.org/drawingml/2006/main" meth="withinLinearReversed" id="25">
  <a:schemeClr val="accent5"/>
</cs:colorStyle>
</file>

<file path=ppt/charts/colors12.xml><?xml version="1.0" encoding="utf-8"?>
<cs:colorStyle xmlns:cs="http://schemas.microsoft.com/office/drawing/2012/chartStyle" xmlns:a="http://schemas.openxmlformats.org/drawingml/2006/main" meth="withinLinearReversed" id="21">
  <a:schemeClr val="accent1"/>
</cs:colorStyle>
</file>

<file path=ppt/charts/colors13.xml><?xml version="1.0" encoding="utf-8"?>
<cs:colorStyle xmlns:cs="http://schemas.microsoft.com/office/drawing/2012/chartStyle" xmlns:a="http://schemas.openxmlformats.org/drawingml/2006/main" meth="withinLinearReversed" id="23">
  <a:schemeClr val="accent3"/>
</cs:colorStyle>
</file>

<file path=ppt/charts/colors14.xml><?xml version="1.0" encoding="utf-8"?>
<cs:colorStyle xmlns:cs="http://schemas.microsoft.com/office/drawing/2012/chartStyle" xmlns:a="http://schemas.openxmlformats.org/drawingml/2006/main" meth="withinLinearReversed" id="26">
  <a:schemeClr val="accent6"/>
</cs:colorStyle>
</file>

<file path=ppt/charts/colors15.xml><?xml version="1.0" encoding="utf-8"?>
<cs:colorStyle xmlns:cs="http://schemas.microsoft.com/office/drawing/2012/chartStyle" xmlns:a="http://schemas.openxmlformats.org/drawingml/2006/main" meth="withinLinearReversed" id="22">
  <a:schemeClr val="accent2"/>
</cs:colorStyle>
</file>

<file path=ppt/charts/colors16.xml><?xml version="1.0" encoding="utf-8"?>
<cs:colorStyle xmlns:cs="http://schemas.microsoft.com/office/drawing/2012/chartStyle" xmlns:a="http://schemas.openxmlformats.org/drawingml/2006/main" meth="withinLinear" id="16">
  <a:schemeClr val="accent3"/>
</cs:colorStyle>
</file>

<file path=ppt/charts/colors17.xml><?xml version="1.0" encoding="utf-8"?>
<cs:colorStyle xmlns:cs="http://schemas.microsoft.com/office/drawing/2012/chartStyle" xmlns:a="http://schemas.openxmlformats.org/drawingml/2006/main" meth="withinLinear" id="19">
  <a:schemeClr val="accent6"/>
</cs:colorStyle>
</file>

<file path=ppt/charts/colors18.xml><?xml version="1.0" encoding="utf-8"?>
<cs:colorStyle xmlns:cs="http://schemas.microsoft.com/office/drawing/2012/chartStyle" xmlns:a="http://schemas.openxmlformats.org/drawingml/2006/main" meth="withinLinear" id="14">
  <a:schemeClr val="accent1"/>
</cs:colorStyle>
</file>

<file path=ppt/charts/colors19.xml><?xml version="1.0" encoding="utf-8"?>
<cs:colorStyle xmlns:cs="http://schemas.microsoft.com/office/drawing/2012/chartStyle" xmlns:a="http://schemas.openxmlformats.org/drawingml/2006/main" meth="withinLinearReversed" id="25">
  <a:schemeClr val="accent5"/>
</cs:colorStyle>
</file>

<file path=ppt/charts/colors20.xml><?xml version="1.0" encoding="utf-8"?>
<cs:colorStyle xmlns:cs="http://schemas.microsoft.com/office/drawing/2012/chartStyle" xmlns:a="http://schemas.openxmlformats.org/drawingml/2006/main" meth="withinLinearReversed" id="24">
  <a:schemeClr val="accent4"/>
</cs:colorStyle>
</file>

<file path=ppt/charts/colors21.xml><?xml version="1.0" encoding="utf-8"?>
<cs:colorStyle xmlns:cs="http://schemas.microsoft.com/office/drawing/2012/chartStyle" xmlns:a="http://schemas.openxmlformats.org/drawingml/2006/main" meth="withinLinearReversed" id="26">
  <a:schemeClr val="accent6"/>
</cs:colorStyle>
</file>

<file path=ppt/charts/colors22.xml><?xml version="1.0" encoding="utf-8"?>
<cs:colorStyle xmlns:cs="http://schemas.microsoft.com/office/drawing/2012/chartStyle" xmlns:a="http://schemas.openxmlformats.org/drawingml/2006/main" meth="withinLinearReversed" id="22">
  <a:schemeClr val="accent2"/>
</cs:colorStyle>
</file>

<file path=ppt/charts/colors23.xml><?xml version="1.0" encoding="utf-8"?>
<cs:colorStyle xmlns:cs="http://schemas.microsoft.com/office/drawing/2012/chartStyle" xmlns:a="http://schemas.openxmlformats.org/drawingml/2006/main" meth="withinLinearReversed" id="23">
  <a:schemeClr val="accent3"/>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8.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9.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103">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6">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3CE194-AD8E-4FBB-851E-22A16E5F4EA1}" type="doc">
      <dgm:prSet loTypeId="urn:microsoft.com/office/officeart/2005/8/layout/vList2" loCatId="list" qsTypeId="urn:microsoft.com/office/officeart/2005/8/quickstyle/simple1" qsCatId="simple" csTypeId="urn:microsoft.com/office/officeart/2005/8/colors/accent4_2" csCatId="accent4" phldr="1"/>
      <dgm:spPr/>
      <dgm:t>
        <a:bodyPr/>
        <a:lstStyle/>
        <a:p>
          <a:endParaRPr lang="en-US"/>
        </a:p>
      </dgm:t>
    </dgm:pt>
    <dgm:pt modelId="{35F6A981-72E7-4CDF-9B55-AE8ED4ED4A84}">
      <dgm:prSet custT="1"/>
      <dgm:spPr/>
      <dgm:t>
        <a:bodyPr/>
        <a:lstStyle/>
        <a:p>
          <a:pPr algn="just" rtl="0"/>
          <a:r>
            <a:rPr lang="en-US" sz="1200" dirty="0" smtClean="0"/>
            <a:t>As per the dividend policy approved by the Board, the Company will endeavor to ensure the right balance between the quantum of dividend paid to its shareholders and amount of profits retained in the business for various purposes.</a:t>
          </a:r>
        </a:p>
        <a:p>
          <a:pPr algn="just" rtl="0"/>
          <a:r>
            <a:rPr lang="en-US" sz="1200" dirty="0" smtClean="0"/>
            <a:t>The Company decides the dividend payout after considering the net profits earned, free cash generated by the Company and future capex requirements.</a:t>
          </a:r>
        </a:p>
        <a:p>
          <a:pPr algn="just" rtl="0"/>
          <a:r>
            <a:rPr lang="en-US" sz="1200" dirty="0" smtClean="0"/>
            <a:t>Track records of last 5 years is as under: </a:t>
          </a:r>
          <a:endParaRPr lang="en-US" sz="1200" dirty="0"/>
        </a:p>
      </dgm:t>
    </dgm:pt>
    <dgm:pt modelId="{286A0A1D-AB12-4E5A-841A-977F733C2915}" type="parTrans" cxnId="{14BA1B0B-5B0F-403D-9F7B-7221F1981B90}">
      <dgm:prSet/>
      <dgm:spPr/>
      <dgm:t>
        <a:bodyPr/>
        <a:lstStyle/>
        <a:p>
          <a:endParaRPr lang="en-US"/>
        </a:p>
      </dgm:t>
    </dgm:pt>
    <dgm:pt modelId="{6A36A3F6-4C73-4C18-A16A-2F9A3097B391}" type="sibTrans" cxnId="{14BA1B0B-5B0F-403D-9F7B-7221F1981B90}">
      <dgm:prSet/>
      <dgm:spPr/>
      <dgm:t>
        <a:bodyPr/>
        <a:lstStyle/>
        <a:p>
          <a:endParaRPr lang="en-US"/>
        </a:p>
      </dgm:t>
    </dgm:pt>
    <dgm:pt modelId="{52288B20-B967-4DC5-A1A4-2AFDA8D34728}" type="pres">
      <dgm:prSet presAssocID="{3B3CE194-AD8E-4FBB-851E-22A16E5F4EA1}" presName="linear" presStyleCnt="0">
        <dgm:presLayoutVars>
          <dgm:animLvl val="lvl"/>
          <dgm:resizeHandles val="exact"/>
        </dgm:presLayoutVars>
      </dgm:prSet>
      <dgm:spPr/>
      <dgm:t>
        <a:bodyPr/>
        <a:lstStyle/>
        <a:p>
          <a:endParaRPr lang="en-US"/>
        </a:p>
      </dgm:t>
    </dgm:pt>
    <dgm:pt modelId="{7F730E42-EEA6-4C60-A050-7504D8BECAB1}" type="pres">
      <dgm:prSet presAssocID="{35F6A981-72E7-4CDF-9B55-AE8ED4ED4A84}" presName="parentText" presStyleLbl="node1" presStyleIdx="0" presStyleCnt="1" custScaleY="248081">
        <dgm:presLayoutVars>
          <dgm:chMax val="0"/>
          <dgm:bulletEnabled val="1"/>
        </dgm:presLayoutVars>
      </dgm:prSet>
      <dgm:spPr/>
      <dgm:t>
        <a:bodyPr/>
        <a:lstStyle/>
        <a:p>
          <a:endParaRPr lang="en-US"/>
        </a:p>
      </dgm:t>
    </dgm:pt>
  </dgm:ptLst>
  <dgm:cxnLst>
    <dgm:cxn modelId="{14BA1B0B-5B0F-403D-9F7B-7221F1981B90}" srcId="{3B3CE194-AD8E-4FBB-851E-22A16E5F4EA1}" destId="{35F6A981-72E7-4CDF-9B55-AE8ED4ED4A84}" srcOrd="0" destOrd="0" parTransId="{286A0A1D-AB12-4E5A-841A-977F733C2915}" sibTransId="{6A36A3F6-4C73-4C18-A16A-2F9A3097B391}"/>
    <dgm:cxn modelId="{FFD472E4-8A91-4A8F-A1B8-F2F94BEEF71B}" type="presOf" srcId="{3B3CE194-AD8E-4FBB-851E-22A16E5F4EA1}" destId="{52288B20-B967-4DC5-A1A4-2AFDA8D34728}" srcOrd="0" destOrd="0" presId="urn:microsoft.com/office/officeart/2005/8/layout/vList2"/>
    <dgm:cxn modelId="{17361B2F-1A69-48B9-BD56-050FBC7E09E8}" type="presOf" srcId="{35F6A981-72E7-4CDF-9B55-AE8ED4ED4A84}" destId="{7F730E42-EEA6-4C60-A050-7504D8BECAB1}" srcOrd="0" destOrd="0" presId="urn:microsoft.com/office/officeart/2005/8/layout/vList2"/>
    <dgm:cxn modelId="{0856C5E5-193E-492D-9F80-FF0DDA30DD95}" type="presParOf" srcId="{52288B20-B967-4DC5-A1A4-2AFDA8D34728}" destId="{7F730E42-EEA6-4C60-A050-7504D8BECAB1}"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30E42-EEA6-4C60-A050-7504D8BECAB1}">
      <dsp:nvSpPr>
        <dsp:cNvPr id="0" name=""/>
        <dsp:cNvSpPr/>
      </dsp:nvSpPr>
      <dsp:spPr>
        <a:xfrm>
          <a:off x="0" y="467"/>
          <a:ext cx="10492140" cy="955972"/>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rtl="0">
            <a:lnSpc>
              <a:spcPct val="90000"/>
            </a:lnSpc>
            <a:spcBef>
              <a:spcPct val="0"/>
            </a:spcBef>
            <a:spcAft>
              <a:spcPct val="35000"/>
            </a:spcAft>
          </a:pPr>
          <a:r>
            <a:rPr lang="en-US" sz="1200" kern="1200" dirty="0" smtClean="0"/>
            <a:t>As per the dividend policy approved by the Board, the Company will endeavor to ensure the right balance between the quantum of dividend paid to its shareholders and amount of profits retained in the business for various purposes.</a:t>
          </a:r>
        </a:p>
        <a:p>
          <a:pPr lvl="0" algn="just" defTabSz="533400" rtl="0">
            <a:lnSpc>
              <a:spcPct val="90000"/>
            </a:lnSpc>
            <a:spcBef>
              <a:spcPct val="0"/>
            </a:spcBef>
            <a:spcAft>
              <a:spcPct val="35000"/>
            </a:spcAft>
          </a:pPr>
          <a:r>
            <a:rPr lang="en-US" sz="1200" kern="1200" dirty="0" smtClean="0"/>
            <a:t>The Company decides the dividend payout after considering the net profits earned, free cash generated by the Company and future capex requirements.</a:t>
          </a:r>
        </a:p>
        <a:p>
          <a:pPr lvl="0" algn="just" defTabSz="533400" rtl="0">
            <a:lnSpc>
              <a:spcPct val="90000"/>
            </a:lnSpc>
            <a:spcBef>
              <a:spcPct val="0"/>
            </a:spcBef>
            <a:spcAft>
              <a:spcPct val="35000"/>
            </a:spcAft>
          </a:pPr>
          <a:r>
            <a:rPr lang="en-US" sz="1200" kern="1200" dirty="0" smtClean="0"/>
            <a:t>Track records of last 5 years is as under: </a:t>
          </a:r>
          <a:endParaRPr lang="en-US" sz="1200" kern="1200" dirty="0"/>
        </a:p>
      </dsp:txBody>
      <dsp:txXfrm>
        <a:off x="46667" y="47134"/>
        <a:ext cx="10398806" cy="86263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4.xml.rels><?xml version="1.0" encoding="UTF-8" standalone="yes"?>
<Relationships xmlns="http://schemas.openxmlformats.org/package/2006/relationships"><Relationship Id="rId1" Type="http://schemas.openxmlformats.org/officeDocument/2006/relationships/image" Target="../media/image12.png"/></Relationships>
</file>

<file path=ppt/drawings/drawing1.xml><?xml version="1.0" encoding="utf-8"?>
<c:userShapes xmlns:c="http://schemas.openxmlformats.org/drawingml/2006/chart">
  <cdr:relSizeAnchor xmlns:cdr="http://schemas.openxmlformats.org/drawingml/2006/chartDrawing">
    <cdr:from>
      <cdr:x>0.34344</cdr:x>
      <cdr:y>0.00074</cdr:y>
    </cdr:from>
    <cdr:to>
      <cdr:x>0.75</cdr:x>
      <cdr:y>0.09017</cdr:y>
    </cdr:to>
    <cdr:sp macro="" textlink="">
      <cdr:nvSpPr>
        <cdr:cNvPr id="2" name="TextBox 1"/>
        <cdr:cNvSpPr txBox="1"/>
      </cdr:nvSpPr>
      <cdr:spPr>
        <a:xfrm xmlns:a="http://schemas.openxmlformats.org/drawingml/2006/main">
          <a:off x="2119782" y="3078"/>
          <a:ext cx="2509368" cy="36973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400" b="1" dirty="0"/>
            <a:t>(All figures in </a:t>
          </a:r>
          <a:r>
            <a:rPr lang="en-US" sz="1400" b="1" dirty="0" smtClean="0"/>
            <a:t>Million SCMD</a:t>
          </a:r>
          <a:r>
            <a:rPr lang="en-US" sz="1400" b="1" dirty="0"/>
            <a:t>)</a:t>
          </a:r>
        </a:p>
      </cdr:txBody>
    </cdr:sp>
  </cdr:relSizeAnchor>
</c:userShapes>
</file>

<file path=ppt/drawings/drawing2.xml><?xml version="1.0" encoding="utf-8"?>
<c:userShapes xmlns:c="http://schemas.openxmlformats.org/drawingml/2006/chart">
  <cdr:relSizeAnchor xmlns:cdr="http://schemas.openxmlformats.org/drawingml/2006/chartDrawing">
    <cdr:from>
      <cdr:x>0.75849</cdr:x>
      <cdr:y>0.4463</cdr:y>
    </cdr:from>
    <cdr:to>
      <cdr:x>0.84905</cdr:x>
      <cdr:y>0.50816</cdr:y>
    </cdr:to>
    <cdr:sp macro="" textlink="">
      <cdr:nvSpPr>
        <cdr:cNvPr id="2" name="TextBox 1"/>
        <cdr:cNvSpPr txBox="1"/>
      </cdr:nvSpPr>
      <cdr:spPr>
        <a:xfrm xmlns:a="http://schemas.openxmlformats.org/drawingml/2006/main">
          <a:off x="3828949" y="1156269"/>
          <a:ext cx="457200" cy="1602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0.63773</cdr:x>
      <cdr:y>3.85981E-7</cdr:y>
    </cdr:from>
    <cdr:to>
      <cdr:x>0.74339</cdr:x>
      <cdr:y>0.10466</cdr:y>
    </cdr:to>
    <cdr:sp macro="" textlink="">
      <cdr:nvSpPr>
        <cdr:cNvPr id="3" name="TextBox 2"/>
        <cdr:cNvSpPr txBox="1"/>
      </cdr:nvSpPr>
      <cdr:spPr>
        <a:xfrm xmlns:a="http://schemas.openxmlformats.org/drawingml/2006/main">
          <a:off x="3219349" y="1"/>
          <a:ext cx="533400" cy="2711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200" dirty="0"/>
        </a:p>
      </cdr:txBody>
    </cdr:sp>
  </cdr:relSizeAnchor>
</c:userShapes>
</file>

<file path=ppt/drawings/drawing3.xml><?xml version="1.0" encoding="utf-8"?>
<c:userShapes xmlns:c="http://schemas.openxmlformats.org/drawingml/2006/chart">
  <cdr:relSizeAnchor xmlns:cdr="http://schemas.openxmlformats.org/drawingml/2006/chartDrawing">
    <cdr:from>
      <cdr:x>0.47692</cdr:x>
      <cdr:y>0</cdr:y>
    </cdr:from>
    <cdr:to>
      <cdr:x>0.61538</cdr:x>
      <cdr:y>0.19481</cdr:y>
    </cdr:to>
    <cdr:sp macro="" textlink="">
      <cdr:nvSpPr>
        <cdr:cNvPr id="2" name="TextBox 1"/>
        <cdr:cNvSpPr txBox="1"/>
      </cdr:nvSpPr>
      <cdr:spPr>
        <a:xfrm xmlns:a="http://schemas.openxmlformats.org/drawingml/2006/main">
          <a:off x="4724400" y="0"/>
          <a:ext cx="1371600" cy="1143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rtl="0">
            <a:defRPr lang="en-US" sz="1800" b="1" i="0" u="none" strike="noStrike" kern="1200" baseline="0">
              <a:solidFill>
                <a:prstClr val="black"/>
              </a:solidFill>
              <a:latin typeface="+mn-lt"/>
              <a:ea typeface="+mn-ea"/>
              <a:cs typeface="+mn-cs"/>
            </a:defRPr>
          </a:pPr>
          <a:endParaRPr lang="en-US" sz="1800" b="1" kern="1200" dirty="0">
            <a:solidFill>
              <a:prstClr val="black"/>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0.6015</cdr:x>
      <cdr:y>0.13809</cdr:y>
    </cdr:from>
    <cdr:to>
      <cdr:x>0.68142</cdr:x>
      <cdr:y>0.18635</cdr:y>
    </cdr:to>
    <cdr:sp macro="" textlink="">
      <cdr:nvSpPr>
        <cdr:cNvPr id="2" name="TextBox 1"/>
        <cdr:cNvSpPr txBox="1"/>
      </cdr:nvSpPr>
      <cdr:spPr>
        <a:xfrm xmlns:a="http://schemas.openxmlformats.org/drawingml/2006/main">
          <a:off x="3755057" y="738837"/>
          <a:ext cx="498924" cy="2582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954</a:t>
          </a:r>
          <a:endParaRPr lang="en-IN" sz="1200" dirty="0"/>
        </a:p>
      </cdr:txBody>
    </cdr:sp>
  </cdr:relSizeAnchor>
  <cdr:relSizeAnchor xmlns:cdr="http://schemas.openxmlformats.org/drawingml/2006/chartDrawing">
    <cdr:from>
      <cdr:x>0.79433</cdr:x>
      <cdr:y>0.10276</cdr:y>
    </cdr:from>
    <cdr:to>
      <cdr:x>0.86909</cdr:x>
      <cdr:y>0.14015</cdr:y>
    </cdr:to>
    <cdr:sp macro="" textlink="">
      <cdr:nvSpPr>
        <cdr:cNvPr id="3" name="TextBox 2"/>
        <cdr:cNvSpPr txBox="1"/>
      </cdr:nvSpPr>
      <cdr:spPr>
        <a:xfrm xmlns:a="http://schemas.openxmlformats.org/drawingml/2006/main">
          <a:off x="4958820" y="549828"/>
          <a:ext cx="466725"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0.70736</cdr:x>
      <cdr:y>0.09349</cdr:y>
    </cdr:from>
    <cdr:to>
      <cdr:x>0.7867</cdr:x>
      <cdr:y>0.13978</cdr:y>
    </cdr:to>
    <cdr:sp macro="" textlink="">
      <cdr:nvSpPr>
        <cdr:cNvPr id="4" name="TextBox 3"/>
        <cdr:cNvSpPr txBox="1"/>
      </cdr:nvSpPr>
      <cdr:spPr>
        <a:xfrm xmlns:a="http://schemas.openxmlformats.org/drawingml/2006/main">
          <a:off x="4415910" y="500225"/>
          <a:ext cx="495284" cy="24767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1024</a:t>
          </a:r>
          <a:endParaRPr lang="en-US" sz="1200" dirty="0"/>
        </a:p>
      </cdr:txBody>
    </cdr:sp>
  </cdr:relSizeAnchor>
  <cdr:relSizeAnchor xmlns:cdr="http://schemas.openxmlformats.org/drawingml/2006/chartDrawing">
    <cdr:from>
      <cdr:x>0</cdr:x>
      <cdr:y>0</cdr:y>
    </cdr:from>
    <cdr:to>
      <cdr:x>0.13272</cdr:x>
      <cdr:y>0.03738</cdr:y>
    </cdr:to>
    <cdr:pic>
      <cdr:nvPicPr>
        <cdr:cNvPr id="5"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828571" cy="200000"/>
        </a:xfrm>
        <a:prstGeom xmlns:a="http://schemas.openxmlformats.org/drawingml/2006/main" prst="rect">
          <a:avLst/>
        </a:prstGeom>
      </cdr:spPr>
    </cdr:pic>
  </cdr:relSizeAnchor>
  <cdr:relSizeAnchor xmlns:cdr="http://schemas.openxmlformats.org/drawingml/2006/chartDrawing">
    <cdr:from>
      <cdr:x>0.80653</cdr:x>
      <cdr:y>0.08536</cdr:y>
    </cdr:from>
    <cdr:to>
      <cdr:x>0.89045</cdr:x>
      <cdr:y>0.12987</cdr:y>
    </cdr:to>
    <cdr:sp macro="" textlink="">
      <cdr:nvSpPr>
        <cdr:cNvPr id="6" name="TextBox 5"/>
        <cdr:cNvSpPr txBox="1"/>
      </cdr:nvSpPr>
      <cdr:spPr>
        <a:xfrm xmlns:a="http://schemas.openxmlformats.org/drawingml/2006/main">
          <a:off x="5035019" y="456730"/>
          <a:ext cx="523875" cy="2381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a:t>1031</a:t>
          </a:r>
        </a:p>
      </cdr:txBody>
    </cdr:sp>
  </cdr:relSizeAnchor>
</c:userShapes>
</file>

<file path=ppt/drawings/drawing5.xml><?xml version="1.0" encoding="utf-8"?>
<c:userShapes xmlns:c="http://schemas.openxmlformats.org/drawingml/2006/chart">
  <cdr:relSizeAnchor xmlns:cdr="http://schemas.openxmlformats.org/drawingml/2006/chartDrawing">
    <cdr:from>
      <cdr:x>0.80952</cdr:x>
      <cdr:y>0.09374</cdr:y>
    </cdr:from>
    <cdr:to>
      <cdr:x>0.90783</cdr:x>
      <cdr:y>0.17666</cdr:y>
    </cdr:to>
    <cdr:sp macro="" textlink="">
      <cdr:nvSpPr>
        <cdr:cNvPr id="3" name="TextBox 2"/>
        <cdr:cNvSpPr txBox="1"/>
      </cdr:nvSpPr>
      <cdr:spPr>
        <a:xfrm xmlns:a="http://schemas.openxmlformats.org/drawingml/2006/main">
          <a:off x="5019675" y="301464"/>
          <a:ext cx="609600" cy="2667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0.80338</cdr:x>
      <cdr:y>0.11474</cdr:y>
    </cdr:from>
    <cdr:to>
      <cdr:x>0.91398</cdr:x>
      <cdr:y>0.17397</cdr:y>
    </cdr:to>
    <cdr:sp macro="" textlink="">
      <cdr:nvSpPr>
        <cdr:cNvPr id="4" name="TextBox 3"/>
        <cdr:cNvSpPr txBox="1"/>
      </cdr:nvSpPr>
      <cdr:spPr>
        <a:xfrm xmlns:a="http://schemas.openxmlformats.org/drawingml/2006/main">
          <a:off x="4981575" y="369018"/>
          <a:ext cx="685800" cy="190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smtClean="0"/>
            <a:t>50.20</a:t>
          </a:r>
          <a:endParaRPr lang="en-US" sz="1200" dirty="0"/>
        </a:p>
      </cdr:txBody>
    </cdr:sp>
  </cdr:relSizeAnchor>
</c:userShapes>
</file>

<file path=ppt/drawings/drawing6.xml><?xml version="1.0" encoding="utf-8"?>
<c:userShapes xmlns:c="http://schemas.openxmlformats.org/drawingml/2006/chart">
  <cdr:relSizeAnchor xmlns:cdr="http://schemas.openxmlformats.org/drawingml/2006/chartDrawing">
    <cdr:from>
      <cdr:x>0.66292</cdr:x>
      <cdr:y>0.19985</cdr:y>
    </cdr:from>
    <cdr:to>
      <cdr:x>0.79527</cdr:x>
      <cdr:y>0.30796</cdr:y>
    </cdr:to>
    <cdr:sp macro="" textlink="">
      <cdr:nvSpPr>
        <cdr:cNvPr id="2" name="TextBox 1"/>
        <cdr:cNvSpPr txBox="1"/>
      </cdr:nvSpPr>
      <cdr:spPr>
        <a:xfrm xmlns:a="http://schemas.openxmlformats.org/drawingml/2006/main">
          <a:off x="3855546" y="561642"/>
          <a:ext cx="769746" cy="30382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36,134</a:t>
          </a:r>
          <a:endParaRPr lang="en-IN" sz="1000" dirty="0"/>
        </a:p>
      </cdr:txBody>
    </cdr:sp>
  </cdr:relSizeAnchor>
</c:userShapes>
</file>

<file path=ppt/drawings/drawing7.xml><?xml version="1.0" encoding="utf-8"?>
<c:userShapes xmlns:c="http://schemas.openxmlformats.org/drawingml/2006/chart">
  <cdr:relSizeAnchor xmlns:cdr="http://schemas.openxmlformats.org/drawingml/2006/chartDrawing">
    <cdr:from>
      <cdr:x>0.81533</cdr:x>
      <cdr:y>0.16216</cdr:y>
    </cdr:from>
    <cdr:to>
      <cdr:x>0.99004</cdr:x>
      <cdr:y>0.48649</cdr:y>
    </cdr:to>
    <cdr:sp macro="" textlink="">
      <cdr:nvSpPr>
        <cdr:cNvPr id="2" name="TextBox 1"/>
        <cdr:cNvSpPr txBox="1"/>
      </cdr:nvSpPr>
      <cdr:spPr>
        <a:xfrm xmlns:a="http://schemas.openxmlformats.org/drawingml/2006/main">
          <a:off x="4267199" y="45720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0.80077</cdr:x>
      <cdr:y>0.10811</cdr:y>
    </cdr:from>
    <cdr:to>
      <cdr:x>0.96092</cdr:x>
      <cdr:y>0.18919</cdr:y>
    </cdr:to>
    <cdr:sp macro="" textlink="">
      <cdr:nvSpPr>
        <cdr:cNvPr id="4" name="TextBox 3"/>
        <cdr:cNvSpPr txBox="1"/>
      </cdr:nvSpPr>
      <cdr:spPr>
        <a:xfrm xmlns:a="http://schemas.openxmlformats.org/drawingml/2006/main">
          <a:off x="4190999" y="304800"/>
          <a:ext cx="8382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0.65594</cdr:x>
      <cdr:y>0.05099</cdr:y>
    </cdr:from>
    <cdr:to>
      <cdr:x>0.80053</cdr:x>
      <cdr:y>0.18613</cdr:y>
    </cdr:to>
    <cdr:sp macro="" textlink="">
      <cdr:nvSpPr>
        <cdr:cNvPr id="5" name="TextBox 4"/>
        <cdr:cNvSpPr txBox="1"/>
      </cdr:nvSpPr>
      <cdr:spPr>
        <a:xfrm xmlns:a="http://schemas.openxmlformats.org/drawingml/2006/main">
          <a:off x="3754956" y="125929"/>
          <a:ext cx="827709" cy="33374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6,67,607</a:t>
          </a:r>
          <a:endParaRPr lang="en-IN" sz="1000" dirty="0"/>
        </a:p>
      </cdr:txBody>
    </cdr:sp>
  </cdr:relSizeAnchor>
  <cdr:relSizeAnchor xmlns:cdr="http://schemas.openxmlformats.org/drawingml/2006/chartDrawing">
    <cdr:from>
      <cdr:x>0.76539</cdr:x>
      <cdr:y>0.00386</cdr:y>
    </cdr:from>
    <cdr:to>
      <cdr:x>0.91181</cdr:x>
      <cdr:y>0.10356</cdr:y>
    </cdr:to>
    <cdr:sp macro="" textlink="">
      <cdr:nvSpPr>
        <cdr:cNvPr id="3" name="TextBox 2"/>
        <cdr:cNvSpPr txBox="1"/>
      </cdr:nvSpPr>
      <cdr:spPr>
        <a:xfrm xmlns:a="http://schemas.openxmlformats.org/drawingml/2006/main">
          <a:off x="4381501" y="9818"/>
          <a:ext cx="838199" cy="25378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7,52,531</a:t>
          </a:r>
          <a:endParaRPr lang="en-US" sz="1000" dirty="0"/>
        </a:p>
      </cdr:txBody>
    </cdr:sp>
  </cdr:relSizeAnchor>
</c:userShapes>
</file>

<file path=ppt/drawings/drawing8.xml><?xml version="1.0" encoding="utf-8"?>
<c:userShapes xmlns:c="http://schemas.openxmlformats.org/drawingml/2006/chart">
  <cdr:relSizeAnchor xmlns:cdr="http://schemas.openxmlformats.org/drawingml/2006/chartDrawing">
    <cdr:from>
      <cdr:x>0.78497</cdr:x>
      <cdr:y>0.06696</cdr:y>
    </cdr:from>
    <cdr:to>
      <cdr:x>0.85664</cdr:x>
      <cdr:y>0.14377</cdr:y>
    </cdr:to>
    <cdr:sp macro="" textlink="">
      <cdr:nvSpPr>
        <cdr:cNvPr id="2" name="TextBox 1"/>
        <cdr:cNvSpPr txBox="1"/>
      </cdr:nvSpPr>
      <cdr:spPr>
        <a:xfrm xmlns:a="http://schemas.openxmlformats.org/drawingml/2006/main">
          <a:off x="4172418" y="199311"/>
          <a:ext cx="3810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0.77063</cdr:x>
      <cdr:y>0.04136</cdr:y>
    </cdr:from>
    <cdr:to>
      <cdr:x>0.85664</cdr:x>
      <cdr:y>0.09257</cdr:y>
    </cdr:to>
    <cdr:sp macro="" textlink="">
      <cdr:nvSpPr>
        <cdr:cNvPr id="3" name="TextBox 2"/>
        <cdr:cNvSpPr txBox="1"/>
      </cdr:nvSpPr>
      <cdr:spPr>
        <a:xfrm xmlns:a="http://schemas.openxmlformats.org/drawingml/2006/main">
          <a:off x="4096218" y="123111"/>
          <a:ext cx="457200" cy="15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dr:relSizeAnchor xmlns:cdr="http://schemas.openxmlformats.org/drawingml/2006/chartDrawing">
    <cdr:from>
      <cdr:x>0.6541</cdr:x>
      <cdr:y>0.16877</cdr:y>
    </cdr:from>
    <cdr:to>
      <cdr:x>0.84716</cdr:x>
      <cdr:y>0.25829</cdr:y>
    </cdr:to>
    <cdr:sp macro="" textlink="">
      <cdr:nvSpPr>
        <cdr:cNvPr id="4" name="TextBox 3"/>
        <cdr:cNvSpPr txBox="1"/>
      </cdr:nvSpPr>
      <cdr:spPr>
        <a:xfrm xmlns:a="http://schemas.openxmlformats.org/drawingml/2006/main">
          <a:off x="3259509" y="470933"/>
          <a:ext cx="962057" cy="2497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14,09,240</a:t>
          </a:r>
          <a:endParaRPr lang="en-IN" sz="1000" dirty="0"/>
        </a:p>
      </cdr:txBody>
    </cdr:sp>
  </cdr:relSizeAnchor>
</c:userShapes>
</file>

<file path=ppt/drawings/drawing9.xml><?xml version="1.0" encoding="utf-8"?>
<c:userShapes xmlns:c="http://schemas.openxmlformats.org/drawingml/2006/chart">
  <cdr:relSizeAnchor xmlns:cdr="http://schemas.openxmlformats.org/drawingml/2006/chartDrawing">
    <cdr:from>
      <cdr:x>0.65315</cdr:x>
      <cdr:y>0.13731</cdr:y>
    </cdr:from>
    <cdr:to>
      <cdr:x>0.82865</cdr:x>
      <cdr:y>0.239</cdr:y>
    </cdr:to>
    <cdr:sp macro="" textlink="">
      <cdr:nvSpPr>
        <cdr:cNvPr id="2" name="TextBox 1"/>
        <cdr:cNvSpPr txBox="1"/>
      </cdr:nvSpPr>
      <cdr:spPr>
        <a:xfrm xmlns:a="http://schemas.openxmlformats.org/drawingml/2006/main">
          <a:off x="3452795" y="375960"/>
          <a:ext cx="927759" cy="2784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21,12,981</a:t>
          </a:r>
          <a:endParaRPr lang="en-IN" sz="1000" dirty="0"/>
        </a:p>
      </cdr:txBody>
    </cdr:sp>
  </cdr:relSizeAnchor>
  <cdr:relSizeAnchor xmlns:cdr="http://schemas.openxmlformats.org/drawingml/2006/chartDrawing">
    <cdr:from>
      <cdr:x>0.7806</cdr:x>
      <cdr:y>0.09235</cdr:y>
    </cdr:from>
    <cdr:to>
      <cdr:x>0.91945</cdr:x>
      <cdr:y>0.22455</cdr:y>
    </cdr:to>
    <cdr:sp macro="" textlink="">
      <cdr:nvSpPr>
        <cdr:cNvPr id="3" name="TextBox 2"/>
        <cdr:cNvSpPr txBox="1"/>
      </cdr:nvSpPr>
      <cdr:spPr>
        <a:xfrm xmlns:a="http://schemas.openxmlformats.org/drawingml/2006/main">
          <a:off x="4676775" y="252850"/>
          <a:ext cx="831850"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smtClean="0"/>
            <a:t>23,89,441</a:t>
          </a:r>
          <a:endParaRPr lang="en-US" sz="10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748E1AF-6343-46AA-8AEF-4C12F4118850}" type="datetimeFigureOut">
              <a:rPr lang="en-US" smtClean="0"/>
              <a:t>03-11-2026</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A9D2517-63AA-420A-887D-BE60360A8F4D}" type="datetimeFigureOut">
              <a:rPr lang="en-US" noProof="0" smtClean="0"/>
              <a:t>03-11-2026</a:t>
            </a:fld>
            <a:endParaRPr lang="en-US" noProof="0"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noProof="0"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a:t>
            </a:fld>
            <a:endParaRPr lang="en-US" noProof="0" dirty="0"/>
          </a:p>
        </p:txBody>
      </p:sp>
    </p:spTree>
    <p:extLst>
      <p:ext uri="{BB962C8B-B14F-4D97-AF65-F5344CB8AC3E}">
        <p14:creationId xmlns:p14="http://schemas.microsoft.com/office/powerpoint/2010/main" val="221598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a:t>
            </a:fld>
            <a:endParaRPr lang="en-US" noProof="0" dirty="0"/>
          </a:p>
        </p:txBody>
      </p:sp>
    </p:spTree>
    <p:extLst>
      <p:ext uri="{BB962C8B-B14F-4D97-AF65-F5344CB8AC3E}">
        <p14:creationId xmlns:p14="http://schemas.microsoft.com/office/powerpoint/2010/main" val="592779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3</a:t>
            </a:fld>
            <a:endParaRPr lang="en-US" noProof="0" dirty="0"/>
          </a:p>
        </p:txBody>
      </p:sp>
    </p:spTree>
    <p:extLst>
      <p:ext uri="{BB962C8B-B14F-4D97-AF65-F5344CB8AC3E}">
        <p14:creationId xmlns:p14="http://schemas.microsoft.com/office/powerpoint/2010/main" val="872425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4</a:t>
            </a:fld>
            <a:endParaRPr lang="en-US" noProof="0" dirty="0"/>
          </a:p>
        </p:txBody>
      </p:sp>
    </p:spTree>
    <p:extLst>
      <p:ext uri="{BB962C8B-B14F-4D97-AF65-F5344CB8AC3E}">
        <p14:creationId xmlns:p14="http://schemas.microsoft.com/office/powerpoint/2010/main" val="4023730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5</a:t>
            </a:fld>
            <a:endParaRPr lang="en-US" noProof="0" dirty="0"/>
          </a:p>
        </p:txBody>
      </p:sp>
    </p:spTree>
    <p:extLst>
      <p:ext uri="{BB962C8B-B14F-4D97-AF65-F5344CB8AC3E}">
        <p14:creationId xmlns:p14="http://schemas.microsoft.com/office/powerpoint/2010/main" val="95812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6</a:t>
            </a:fld>
            <a:endParaRPr lang="en-US" noProof="0" dirty="0"/>
          </a:p>
        </p:txBody>
      </p:sp>
    </p:spTree>
    <p:extLst>
      <p:ext uri="{BB962C8B-B14F-4D97-AF65-F5344CB8AC3E}">
        <p14:creationId xmlns:p14="http://schemas.microsoft.com/office/powerpoint/2010/main" val="175917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7</a:t>
            </a:fld>
            <a:endParaRPr lang="en-US" noProof="0" dirty="0"/>
          </a:p>
        </p:txBody>
      </p:sp>
    </p:spTree>
    <p:extLst>
      <p:ext uri="{BB962C8B-B14F-4D97-AF65-F5344CB8AC3E}">
        <p14:creationId xmlns:p14="http://schemas.microsoft.com/office/powerpoint/2010/main" val="3600651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8</a:t>
            </a:fld>
            <a:endParaRPr lang="en-US" noProof="0" dirty="0"/>
          </a:p>
        </p:txBody>
      </p:sp>
    </p:spTree>
    <p:extLst>
      <p:ext uri="{BB962C8B-B14F-4D97-AF65-F5344CB8AC3E}">
        <p14:creationId xmlns:p14="http://schemas.microsoft.com/office/powerpoint/2010/main" val="2963010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9</a:t>
            </a:fld>
            <a:endParaRPr lang="en-US" noProof="0" dirty="0"/>
          </a:p>
        </p:txBody>
      </p:sp>
    </p:spTree>
    <p:extLst>
      <p:ext uri="{BB962C8B-B14F-4D97-AF65-F5344CB8AC3E}">
        <p14:creationId xmlns:p14="http://schemas.microsoft.com/office/powerpoint/2010/main" val="416500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10</a:t>
            </a:fld>
            <a:endParaRPr lang="en-US" noProof="0" dirty="0"/>
          </a:p>
        </p:txBody>
      </p:sp>
    </p:spTree>
    <p:extLst>
      <p:ext uri="{BB962C8B-B14F-4D97-AF65-F5344CB8AC3E}">
        <p14:creationId xmlns:p14="http://schemas.microsoft.com/office/powerpoint/2010/main" val="242097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11</a:t>
            </a:fld>
            <a:endParaRPr lang="en-US" noProof="0" dirty="0"/>
          </a:p>
        </p:txBody>
      </p:sp>
    </p:spTree>
    <p:extLst>
      <p:ext uri="{BB962C8B-B14F-4D97-AF65-F5344CB8AC3E}">
        <p14:creationId xmlns:p14="http://schemas.microsoft.com/office/powerpoint/2010/main" val="3457616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12</a:t>
            </a:fld>
            <a:endParaRPr lang="en-US" noProof="0" dirty="0"/>
          </a:p>
        </p:txBody>
      </p:sp>
    </p:spTree>
    <p:extLst>
      <p:ext uri="{BB962C8B-B14F-4D97-AF65-F5344CB8AC3E}">
        <p14:creationId xmlns:p14="http://schemas.microsoft.com/office/powerpoint/2010/main" val="2985322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5513"/>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40035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a:lstStyle/>
          <a:p>
            <a:r>
              <a:rPr lang="en-US" noProof="0" smtClean="0"/>
              <a:t>Click icon to add picture</a:t>
            </a: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F5CEFB0D-6DB6-450D-981E-DB5B064ABC8F}" type="datetime1">
              <a:rPr lang="en-US" noProof="0" smtClean="0"/>
              <a:t>03-11-2026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3" name="Subtitle 2"/>
          <p:cNvSpPr>
            <a:spLocks noGrp="1"/>
          </p:cNvSpPr>
          <p:nvPr>
            <p:ph type="subTitle" idx="1"/>
          </p:nvPr>
        </p:nvSpPr>
        <p:spPr>
          <a:xfrm>
            <a:off x="1212850" y="4508500"/>
            <a:ext cx="5118100" cy="1279652"/>
          </a:xfrm>
        </p:spPr>
        <p:txBody>
          <a:bodyPr lIns="91440" rIns="9144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smtClean="0"/>
              <a:t>Click to edit Master subtitle style</a:t>
            </a:r>
            <a:endParaRPr lang="en-US" noProof="0"/>
          </a:p>
        </p:txBody>
      </p:sp>
      <p:sp>
        <p:nvSpPr>
          <p:cNvPr id="2" name="Title 1"/>
          <p:cNvSpPr>
            <a:spLocks noGrp="1"/>
          </p:cNvSpPr>
          <p:nvPr>
            <p:ph type="ctrTitle"/>
          </p:nvPr>
        </p:nvSpPr>
        <p:spPr>
          <a:xfrm>
            <a:off x="1212850" y="2057400"/>
            <a:ext cx="5118100" cy="1929066"/>
          </a:xfrm>
        </p:spPr>
        <p:txBody>
          <a:bodyPr anchor="b">
            <a:noAutofit/>
          </a:bodyPr>
          <a:lstStyle>
            <a:lvl1pPr algn="l">
              <a:lnSpc>
                <a:spcPct val="90000"/>
              </a:lnSpc>
              <a:defRPr sz="5400" b="1" spc="-50" baseline="0">
                <a:solidFill>
                  <a:schemeClr val="bg1"/>
                </a:solidFill>
                <a:latin typeface="+mn-lt"/>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Parallélogramme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Rectangle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666C8650-8C82-4FB0-9266-0148B376A8CE}" type="datetime1">
              <a:rPr lang="en-US" noProof="0" smtClean="0"/>
              <a:t>03-11-2026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0" name="Picture Placeholder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a:lstStyle/>
          <a:p>
            <a:r>
              <a:rPr lang="en-US" noProof="0" smtClean="0"/>
              <a:t>Click icon to add picture</a:t>
            </a:r>
            <a:endParaRPr lang="en-US" noProof="0" dirty="0"/>
          </a:p>
        </p:txBody>
      </p:sp>
      <p:sp>
        <p:nvSpPr>
          <p:cNvPr id="2" name="Title 1"/>
          <p:cNvSpPr>
            <a:spLocks noGrp="1"/>
          </p:cNvSpPr>
          <p:nvPr>
            <p:ph type="ctrTitle"/>
          </p:nvPr>
        </p:nvSpPr>
        <p:spPr>
          <a:xfrm>
            <a:off x="6629400" y="758952"/>
            <a:ext cx="4526280" cy="3227514"/>
          </a:xfrm>
        </p:spPr>
        <p:txBody>
          <a:bodyPr anchor="b">
            <a:normAutofit/>
          </a:bodyPr>
          <a:lstStyle>
            <a:lvl1pPr algn="l">
              <a:lnSpc>
                <a:spcPct val="90000"/>
              </a:lnSpc>
              <a:defRPr sz="6000" b="1" spc="-50" baseline="0">
                <a:solidFill>
                  <a:schemeClr val="accent1"/>
                </a:solidFill>
                <a:latin typeface="+mn-lt"/>
              </a:defRPr>
            </a:lvl1pPr>
          </a:lstStyle>
          <a:p>
            <a:r>
              <a:rPr lang="en-US" noProof="0" smtClean="0"/>
              <a:t>Click to edit Master title style</a:t>
            </a:r>
            <a:endParaRPr lang="en-US" noProof="0"/>
          </a:p>
        </p:txBody>
      </p:sp>
      <p:sp>
        <p:nvSpPr>
          <p:cNvPr id="3" name="Subtitle 2"/>
          <p:cNvSpPr>
            <a:spLocks noGrp="1"/>
          </p:cNvSpPr>
          <p:nvPr>
            <p:ph type="subTitle" idx="1"/>
          </p:nvPr>
        </p:nvSpPr>
        <p:spPr>
          <a:xfrm>
            <a:off x="6632171" y="4508500"/>
            <a:ext cx="4526280" cy="1279652"/>
          </a:xfrm>
        </p:spPr>
        <p:txBody>
          <a:bodyPr lIns="91440" rIns="9144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smtClean="0"/>
              <a:t>Click to edit Master subtitle style</a:t>
            </a:r>
            <a:endParaRPr lang="en-US" noProof="0"/>
          </a:p>
        </p:txBody>
      </p:sp>
      <p:sp>
        <p:nvSpPr>
          <p:cNvPr id="11" name="Rectangle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1529DE01-3159-42E8-9946-B3F7564EBC72}" type="datetime1">
              <a:rPr lang="en-US" smtClean="0"/>
              <a:t>03-11-2026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5" name="Parallélogramme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1A1FC6A6-F894-471F-8AA4-AE4112290279}" type="datetime1">
              <a:rPr lang="en-US" noProof="0" smtClean="0"/>
              <a:t>03-11-2026</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a:lstStyle/>
          <a:p>
            <a:r>
              <a:rPr lang="en-US" noProof="0" smtClean="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2641599" y="3746500"/>
            <a:ext cx="8331202" cy="1308100"/>
          </a:xfrm>
        </p:spPr>
        <p:txBody>
          <a:bodyPr anchor="b" anchorCtr="0">
            <a:noAutofit/>
          </a:bodyPr>
          <a:lstStyle>
            <a:lvl1pPr>
              <a:lnSpc>
                <a:spcPct val="90000"/>
              </a:lnSpc>
              <a:defRPr sz="4800" b="1">
                <a:solidFill>
                  <a:schemeClr val="bg1"/>
                </a:solidFill>
                <a:latin typeface="+mn-lt"/>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2641600" y="5219700"/>
            <a:ext cx="8331201" cy="586740"/>
          </a:xfrm>
        </p:spPr>
        <p:txBody>
          <a:bodyPr lIns="91440" rIns="9144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smtClean="0"/>
              <a:t>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503D98FD-B63D-46E0-B974-EC5BBAC02E27}" type="datetime1">
              <a:rPr lang="en-US" noProof="0" smtClean="0"/>
              <a:t>03-11-2026</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a:lstStyle/>
          <a:p>
            <a:r>
              <a:rPr lang="en-US" noProof="0" smtClean="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1930399" y="3746500"/>
            <a:ext cx="8331202" cy="1308100"/>
          </a:xfrm>
        </p:spPr>
        <p:txBody>
          <a:bodyPr anchor="b" anchorCtr="0">
            <a:noAutofit/>
          </a:bodyPr>
          <a:lstStyle>
            <a:lvl1pPr algn="ctr">
              <a:lnSpc>
                <a:spcPct val="90000"/>
              </a:lnSpc>
              <a:defRPr sz="4800" b="1">
                <a:solidFill>
                  <a:schemeClr val="bg1"/>
                </a:solidFill>
                <a:latin typeface="+mn-lt"/>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1930400" y="5219700"/>
            <a:ext cx="8331201" cy="586740"/>
          </a:xfrm>
        </p:spPr>
        <p:txBody>
          <a:bodyPr lIns="91440" rIns="9144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smtClean="0"/>
              <a:t>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7E74ECCD-A9BB-4C40-8999-9FDE0B2AF02D}" type="datetime1">
              <a:rPr lang="en-US" smtClean="0"/>
              <a:t>03-11-2026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Footer</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86731" y="2958274"/>
            <a:ext cx="4639736" cy="291082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5395" y="2958273"/>
            <a:ext cx="4639736" cy="291082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B9A11315-80A2-4A6F-99BC-2337EDBA509A}" type="datetime1">
              <a:rPr lang="en-US" smtClean="0"/>
              <a:t>03-11-2026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Footer</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5323FCEE-D38D-4315-8661-B8B16CE6B114}" type="datetime1">
              <a:rPr lang="en-US" smtClean="0"/>
              <a:t>03-11-2026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Footer</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Parallélogramme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lvl1pPr>
              <a:defRPr>
                <a:solidFill>
                  <a:schemeClr val="tx1">
                    <a:lumMod val="75000"/>
                    <a:lumOff val="25000"/>
                  </a:schemeClr>
                </a:solidFill>
              </a:defRPr>
            </a:lvl1pPr>
          </a:lstStyle>
          <a:p>
            <a:fld id="{27909053-E1DD-4959-BC7A-C98D3D2614DC}" type="datetime1">
              <a:rPr lang="en-US" noProof="0" smtClean="0"/>
              <a:t>03-11-2026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786383"/>
            <a:ext cx="3068833" cy="2093975"/>
          </a:xfrm>
        </p:spPr>
        <p:txBody>
          <a:bodyPr anchor="b">
            <a:normAutofit/>
          </a:bodyPr>
          <a:lstStyle>
            <a:lvl1pPr>
              <a:lnSpc>
                <a:spcPct val="90000"/>
              </a:lnSpc>
              <a:defRPr sz="3600" b="0">
                <a:solidFill>
                  <a:srgbClr val="FFFFFF"/>
                </a:solidFill>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5458984" y="812800"/>
            <a:ext cx="5713841" cy="4868609"/>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Text Placeholder 3"/>
          <p:cNvSpPr>
            <a:spLocks noGrp="1"/>
          </p:cNvSpPr>
          <p:nvPr>
            <p:ph type="body" sz="half" idx="2"/>
          </p:nvPr>
        </p:nvSpPr>
        <p:spPr>
          <a:xfrm>
            <a:off x="1092200" y="3043050"/>
            <a:ext cx="3068832" cy="2638359"/>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Edit Master text styles</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3AB9C849-F1D8-4230-9F2F-9250D675BB2A}"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F2DB7022-84E8-42F0-8AEA-ADED76AFD446}" type="datetime1">
              <a:rPr lang="en-US" smtClean="0"/>
              <a:t>03-11-2026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458984" y="497808"/>
            <a:ext cx="5713841" cy="4868609"/>
          </a:xfrm>
        </p:spPr>
        <p:txBody>
          <a:bodyPr anchor="ct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8D4C0741-442A-4788-81DA-4F081D559C5A}"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5" name="Rectangle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092200" y="1885125"/>
            <a:ext cx="3314700" cy="2093975"/>
          </a:xfrm>
        </p:spPr>
        <p:txBody>
          <a:bodyPr anchor="ctr">
            <a:normAutofit/>
          </a:bodyPr>
          <a:lstStyle>
            <a:lvl1pPr>
              <a:lnSpc>
                <a:spcPct val="90000"/>
              </a:lnSpc>
              <a:defRPr sz="4400" b="1">
                <a:solidFill>
                  <a:srgbClr val="FFFFFF"/>
                </a:solidFill>
                <a:latin typeface="+mn-lt"/>
              </a:defRPr>
            </a:lvl1pPr>
          </a:lstStyle>
          <a:p>
            <a:r>
              <a:rPr lang="en-US" noProof="0" smtClean="0"/>
              <a:t>Click to edit Master title style</a:t>
            </a:r>
            <a:endParaRPr lang="en-US" noProof="0"/>
          </a:p>
        </p:txBody>
      </p:sp>
      <p:sp>
        <p:nvSpPr>
          <p:cNvPr id="18" name="Rectangle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bg1"/>
                </a:solidFill>
              </a:defRPr>
            </a:lvl1pPr>
          </a:lstStyle>
          <a:p>
            <a:r>
              <a:rPr lang="en-US" noProof="0" smtClean="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458984" y="497808"/>
            <a:ext cx="5713841" cy="4868609"/>
          </a:xfrm>
        </p:spPr>
        <p:txBody>
          <a:bodyPr anchor="ct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470BDB9F-6784-464D-8ED7-29E60E2B21A9}"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083581" y="1937212"/>
            <a:ext cx="6072099" cy="3755104"/>
          </a:xfrm>
        </p:spPr>
        <p:txBody>
          <a:bodyPr anchor="t">
            <a:normAutofit/>
          </a:bodyPr>
          <a:lstStyle>
            <a:lvl1pPr>
              <a:defRPr sz="2400"/>
            </a:lvl1pPr>
            <a:lvl2pPr>
              <a:defRPr sz="2000"/>
            </a:lvl2pPr>
            <a:lvl3pPr>
              <a:defRPr sz="1600"/>
            </a:lvl3pPr>
            <a:lvl4pPr>
              <a:defRPr sz="1600"/>
            </a:lvl4pPr>
            <a:lvl5pPr>
              <a:defRPr sz="1600"/>
            </a:lvl5pPr>
          </a:lstStyle>
          <a:p>
            <a:pPr lvl="0"/>
            <a:r>
              <a:rPr lang="en-US" noProof="0" dirty="0" smtClean="0"/>
              <a:t>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6DA3ABBD-A00D-4624-9D57-736F5DDBFABC}"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223393" y="-171909"/>
            <a:ext cx="4654296" cy="5864225"/>
          </a:xfrm>
        </p:spPr>
        <p:txBody>
          <a:bodyPr/>
          <a:lstStyle>
            <a:lvl1pPr>
              <a:defRPr>
                <a:solidFill>
                  <a:schemeClr val="tx1">
                    <a:lumMod val="75000"/>
                    <a:lumOff val="25000"/>
                  </a:schemeClr>
                </a:solidFill>
              </a:defRPr>
            </a:lvl1pPr>
          </a:lstStyle>
          <a:p>
            <a:r>
              <a:rPr lang="en-US" noProof="0" smtClean="0"/>
              <a:t>Click icon to add picture</a:t>
            </a:r>
            <a:endParaRPr lang="en-U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a:lstStyle>
            <a:lvl1pPr>
              <a:defRPr>
                <a:solidFill>
                  <a:schemeClr val="tx1">
                    <a:lumMod val="75000"/>
                    <a:lumOff val="25000"/>
                  </a:schemeClr>
                </a:solidFill>
              </a:defRPr>
            </a:lvl1pPr>
          </a:lstStyle>
          <a:p>
            <a:r>
              <a:rPr lang="en-US" noProof="0" smtClean="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3068577" y="880375"/>
            <a:ext cx="6054846" cy="634336"/>
          </a:xfrm>
        </p:spPr>
        <p:txBody>
          <a:bodyPr anchor="ctr">
            <a:noAutofit/>
          </a:bodyPr>
          <a:lstStyle>
            <a:lvl1pPr algn="ctr">
              <a:lnSpc>
                <a:spcPct val="90000"/>
              </a:lnSpc>
              <a:defRPr sz="3600" b="1" i="0">
                <a:solidFill>
                  <a:schemeClr val="tx1">
                    <a:lumMod val="75000"/>
                    <a:lumOff val="25000"/>
                  </a:schemeClr>
                </a:solidFill>
                <a:latin typeface="+mn-lt"/>
              </a:defRPr>
            </a:lvl1pPr>
          </a:lstStyle>
          <a:p>
            <a:r>
              <a:rPr lang="en-US" noProof="0" smtClean="0"/>
              <a:t>Click to edit Master title style</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E6BF20AA-C418-460A-B9CF-8F3DD94C436D}"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9" name="Rectangle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6473373" y="943430"/>
            <a:ext cx="4699452"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063F5CE0-F8B8-4EAA-822E-6451047E7D5F}"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20" name="Rectangle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smtClean="0"/>
              <a:t>Click to edit Master title style</a:t>
            </a:r>
            <a:endParaRPr lang="en-US" noProof="0"/>
          </a:p>
        </p:txBody>
      </p:sp>
      <p:sp>
        <p:nvSpPr>
          <p:cNvPr id="3" name="Content Placeholder 2"/>
          <p:cNvSpPr>
            <a:spLocks noGrp="1"/>
          </p:cNvSpPr>
          <p:nvPr>
            <p:ph idx="1"/>
          </p:nvPr>
        </p:nvSpPr>
        <p:spPr>
          <a:xfrm>
            <a:off x="6518529" y="943430"/>
            <a:ext cx="4654296"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21F8AE65-7CE3-49A8-B2CC-A5A64E5730FA}" type="datetime1">
              <a:rPr lang="en-US" noProof="0" smtClean="0"/>
              <a:t>03-11-2026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8" name="Rectangle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solidFill>
        </p:spPr>
        <p:txBody>
          <a:bodyPr lIns="457200" tIns="45720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 name="Title 1"/>
          <p:cNvSpPr>
            <a:spLocks noGrp="1"/>
          </p:cNvSpPr>
          <p:nvPr>
            <p:ph type="title"/>
          </p:nvPr>
        </p:nvSpPr>
        <p:spPr>
          <a:xfrm>
            <a:off x="1097279" y="4799362"/>
            <a:ext cx="10113645" cy="743682"/>
          </a:xfrm>
        </p:spPr>
        <p:txBody>
          <a:bodyPr tIns="0" bIns="0" anchor="b">
            <a:noAutofit/>
          </a:bodyPr>
          <a:lstStyle>
            <a:lvl1pPr algn="ctr">
              <a:defRPr sz="4400" b="1">
                <a:solidFill>
                  <a:srgbClr val="FFFFFF"/>
                </a:solidFill>
              </a:defRPr>
            </a:lvl1pPr>
          </a:lstStyle>
          <a:p>
            <a:r>
              <a:rPr lang="en-US" noProof="0" smtClean="0"/>
              <a:t>Click to edit Master title style</a:t>
            </a:r>
            <a:endParaRPr lang="en-US" noProof="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B5046700-360D-4474-9946-7580E8968658}" type="datetime1">
              <a:rPr lang="en-US" noProof="0" smtClean="0"/>
              <a:t>03-11-2026</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lvl1pPr>
              <a:defRPr>
                <a:solidFill>
                  <a:schemeClr val="bg1"/>
                </a:solidFill>
              </a:defRPr>
            </a:lvl1pPr>
          </a:lstStyle>
          <a:p>
            <a:r>
              <a:rPr lang="en-US" noProof="0" dirty="0"/>
              <a:t>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A98EE3D-8CD1-4C3F-BD1C-C98C9596463C}" type="slidenum">
              <a:rPr lang="en-US" noProof="0" smtClean="0"/>
              <a:pPr/>
              <a:t>‹#›</a:t>
            </a:fld>
            <a:endParaRPr lang="en-US" noProof="0" dirty="0"/>
          </a:p>
        </p:txBody>
      </p:sp>
      <p:sp>
        <p:nvSpPr>
          <p:cNvPr id="9" name="Rectangle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42F667F3-A942-43B7-9681-6435F4941075}" type="datetime1">
              <a:rPr lang="en-US" smtClean="0"/>
              <a:t>03-11-2026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346200"/>
            <a:ext cx="2448033" cy="4530725"/>
          </a:xfrm>
        </p:spPr>
        <p:txBody>
          <a:bodyPr vert="eaVert"/>
          <a:lstStyle/>
          <a:p>
            <a:r>
              <a:rPr lang="en-US" noProof="0" smtClean="0"/>
              <a:t>Click to edit Master title style</a:t>
            </a:r>
            <a:endParaRPr lang="en-US" noProof="0"/>
          </a:p>
        </p:txBody>
      </p:sp>
      <p:sp>
        <p:nvSpPr>
          <p:cNvPr id="3" name="Vertical Text Placeholder 2"/>
          <p:cNvSpPr>
            <a:spLocks noGrp="1"/>
          </p:cNvSpPr>
          <p:nvPr>
            <p:ph type="body" orient="vert" idx="1"/>
          </p:nvPr>
        </p:nvSpPr>
        <p:spPr>
          <a:xfrm>
            <a:off x="1092200" y="1346200"/>
            <a:ext cx="7480300" cy="4530723"/>
          </a:xfrm>
        </p:spPr>
        <p:txBody>
          <a:bodyPr vert="eaVert" lIns="45720" tIns="0" rIns="45720" bIns="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5D576BB9-001A-4B59-8C51-603E71AE3226}" type="datetime1">
              <a:rPr lang="en-US" noProof="0" smtClean="0"/>
              <a:t>03-11-2026</a:t>
            </a:fld>
            <a:endParaRPr lang="en-US" noProof="0"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noProof="0" dirty="0"/>
              <a:t>Footer</a:t>
            </a:r>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Rectangle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élogramme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noProof="0" smtClean="0"/>
              <a:t>Click to edit Master title style</a:t>
            </a:r>
            <a:endParaRPr lang="en-US" noProof="0"/>
          </a:p>
        </p:txBody>
      </p:sp>
      <p:sp>
        <p:nvSpPr>
          <p:cNvPr id="3" name="Text Placeholder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10F8E8D-DF54-49BE-BDBC-401B280C4E3C}" type="datetime1">
              <a:rPr lang="en-US" noProof="0" smtClean="0"/>
              <a:t>03-11-2026</a:t>
            </a:fld>
            <a:endParaRPr lang="en-US" noProof="0" dirty="0"/>
          </a:p>
        </p:txBody>
      </p:sp>
      <p:sp>
        <p:nvSpPr>
          <p:cNvPr id="5" name="Footer Placeholder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r>
              <a:rPr lang="en-US" noProof="0" dirty="0"/>
              <a:t>Footer</a:t>
            </a:r>
          </a:p>
        </p:txBody>
      </p:sp>
      <p:sp>
        <p:nvSpPr>
          <p:cNvPr id="6" name="Slide Number Placeholder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8" name="Rectangle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chart" Target="../charts/chart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8.png"/><Relationship Id="rId7"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11.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chart" Target="../charts/chart8.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11.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7"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 Id="rId4" Type="http://schemas.openxmlformats.org/officeDocument/2006/relationships/chart" Target="../charts/chart1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chart" Target="../charts/chart23.xml"/><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7FF9C-6A7E-4A79-81BB-438E8EA9676A}"/>
              </a:ext>
              <a:ext uri="{C183D7F6-B498-43B3-948B-1728B52AA6E4}">
                <adec:decorative xmlns="" xmlns:adec="http://schemas.microsoft.com/office/drawing/2017/decorative" val="0"/>
              </a:ext>
            </a:extLst>
          </p:cNvPr>
          <p:cNvSpPr>
            <a:spLocks noGrp="1"/>
          </p:cNvSpPr>
          <p:nvPr>
            <p:ph type="ctrTitle"/>
          </p:nvPr>
        </p:nvSpPr>
        <p:spPr>
          <a:xfrm>
            <a:off x="6629400" y="2247227"/>
            <a:ext cx="5562600" cy="1685310"/>
          </a:xfrm>
        </p:spPr>
        <p:txBody>
          <a:bodyPr anchor="ctr">
            <a:normAutofit/>
          </a:bodyPr>
          <a:lstStyle/>
          <a:p>
            <a:pPr algn="ctr">
              <a:spcBef>
                <a:spcPct val="50000"/>
              </a:spcBef>
            </a:pPr>
            <a:r>
              <a:rPr lang="en-US" sz="4400" dirty="0">
                <a:solidFill>
                  <a:schemeClr val="accent4">
                    <a:lumMod val="50000"/>
                  </a:schemeClr>
                </a:solidFill>
                <a:latin typeface="Arial" panose="020B0604020202020204" pitchFamily="34" charset="0"/>
                <a:cs typeface="Arial" panose="020B0604020202020204" pitchFamily="34" charset="0"/>
              </a:rPr>
              <a:t>Indraprastha Gas Limited</a:t>
            </a:r>
          </a:p>
        </p:txBody>
      </p:sp>
      <p:sp>
        <p:nvSpPr>
          <p:cNvPr id="4" name="Subtitle 3">
            <a:extLst>
              <a:ext uri="{FF2B5EF4-FFF2-40B4-BE49-F238E27FC236}">
                <a16:creationId xmlns:a16="http://schemas.microsoft.com/office/drawing/2014/main" id="{FFFB5E3C-FE17-44EA-B59B-183125D08F7C}"/>
              </a:ext>
            </a:extLst>
          </p:cNvPr>
          <p:cNvSpPr>
            <a:spLocks noGrp="1"/>
          </p:cNvSpPr>
          <p:nvPr>
            <p:ph type="subTitle" idx="1"/>
          </p:nvPr>
        </p:nvSpPr>
        <p:spPr>
          <a:xfrm>
            <a:off x="7073341" y="4508499"/>
            <a:ext cx="4526280" cy="1279652"/>
          </a:xfrm>
        </p:spPr>
        <p:txBody>
          <a:bodyPr>
            <a:noAutofit/>
          </a:bodyPr>
          <a:lstStyle/>
          <a:p>
            <a:pPr algn="ctr">
              <a:lnSpc>
                <a:spcPct val="90000"/>
              </a:lnSpc>
              <a:spcBef>
                <a:spcPct val="50000"/>
              </a:spcBef>
            </a:pPr>
            <a:r>
              <a:rPr lang="en-US" sz="2800" b="1" spc="-50" dirty="0">
                <a:solidFill>
                  <a:schemeClr val="accent4">
                    <a:lumMod val="50000"/>
                  </a:schemeClr>
                </a:solidFill>
                <a:latin typeface="Arial" panose="020B0604020202020204" pitchFamily="34" charset="0"/>
                <a:ea typeface="+mj-ea"/>
                <a:cs typeface="Arial" panose="020B0604020202020204" pitchFamily="34" charset="0"/>
              </a:rPr>
              <a:t>An Overview</a:t>
            </a:r>
          </a:p>
          <a:p>
            <a:pPr algn="ctr">
              <a:lnSpc>
                <a:spcPct val="90000"/>
              </a:lnSpc>
              <a:spcBef>
                <a:spcPct val="50000"/>
              </a:spcBef>
            </a:pPr>
            <a:r>
              <a:rPr lang="en-US" sz="2800" b="1" spc="-50" dirty="0" smtClean="0">
                <a:solidFill>
                  <a:schemeClr val="accent4">
                    <a:lumMod val="50000"/>
                  </a:schemeClr>
                </a:solidFill>
                <a:latin typeface="Arial" panose="020B0604020202020204" pitchFamily="34" charset="0"/>
                <a:ea typeface="+mj-ea"/>
                <a:cs typeface="Arial" panose="020B0604020202020204" pitchFamily="34" charset="0"/>
              </a:rPr>
              <a:t>Q2 FY 2026-27</a:t>
            </a:r>
            <a:endParaRPr lang="en-US" sz="2800" b="1" spc="-50" dirty="0">
              <a:solidFill>
                <a:schemeClr val="accent4">
                  <a:lumMod val="50000"/>
                </a:schemeClr>
              </a:solidFill>
              <a:latin typeface="Arial" panose="020B0604020202020204" pitchFamily="34" charset="0"/>
              <a:ea typeface="+mj-ea"/>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842" y="388836"/>
            <a:ext cx="1756562" cy="1411521"/>
          </a:xfrm>
          <a:prstGeom prst="rect">
            <a:avLst/>
          </a:prstGeom>
        </p:spPr>
      </p:pic>
      <p:pic>
        <p:nvPicPr>
          <p:cNvPr id="1026" name="Picture 2" descr="IGL Turns Blind Eye Towards Stinking Toilet At Its CNG Pump - Indian PSU |  Public Sector Undertaking New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8771" y="115633"/>
            <a:ext cx="3513909" cy="3369447"/>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a:blip r:embed="rId5"/>
          <a:stretch>
            <a:fillRect/>
          </a:stretch>
        </p:blipFill>
        <p:spPr>
          <a:xfrm>
            <a:off x="542842" y="2558686"/>
            <a:ext cx="3089358" cy="293482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722968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16A0E3C-60E6-4F39-BC55-5F7C224E1F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C5025DAC-8B93-4160-B017-3A274A5828C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67B74F2B-9534-4540-96B0-5C8E958B940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algn="ctr"/>
            <a:r>
              <a:rPr lang="en-US" sz="4800" dirty="0" smtClean="0">
                <a:solidFill>
                  <a:schemeClr val="tx1">
                    <a:lumMod val="75000"/>
                    <a:lumOff val="25000"/>
                  </a:schemeClr>
                </a:solidFill>
              </a:rPr>
              <a:t>Background</a:t>
            </a:r>
            <a:endParaRPr lang="en-US" sz="4800" dirty="0">
              <a:solidFill>
                <a:schemeClr val="tx1">
                  <a:lumMod val="75000"/>
                  <a:lumOff val="25000"/>
                </a:schemeClr>
              </a:solidFill>
            </a:endParaRP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4013200" cy="5202912"/>
          </a:xfrm>
        </p:spPr>
        <p:txBody>
          <a:bodyPr vert="horz" lIns="0" tIns="45720" rIns="0" bIns="45720" rtlCol="0">
            <a:noAutofit/>
          </a:bodyPr>
          <a:lstStyle/>
          <a:p>
            <a:pPr lvl="0" algn="just"/>
            <a:endParaRPr lang="en-US" sz="1800" dirty="0" smtClean="0"/>
          </a:p>
          <a:p>
            <a:pPr lvl="0" algn="just"/>
            <a:r>
              <a:rPr lang="en-US" sz="1800" dirty="0" smtClean="0"/>
              <a:t>Incorporated </a:t>
            </a:r>
            <a:r>
              <a:rPr lang="en-US" sz="1800" dirty="0"/>
              <a:t>in 1998, IGL is a Joint Venture of GAIL and BPCL.  Govt. of NCT of Delhi is also holding 5% </a:t>
            </a:r>
            <a:r>
              <a:rPr lang="en-US" sz="1800" dirty="0" smtClean="0"/>
              <a:t>equity</a:t>
            </a:r>
          </a:p>
          <a:p>
            <a:pPr lvl="0" algn="just"/>
            <a:endParaRPr lang="en-US" sz="1800" dirty="0"/>
          </a:p>
          <a:p>
            <a:pPr algn="just"/>
            <a:r>
              <a:rPr lang="en-US" sz="1800" dirty="0"/>
              <a:t>The company was listed in stock exchange in December 2003.</a:t>
            </a:r>
          </a:p>
          <a:p>
            <a:pPr lvl="0" algn="just"/>
            <a:endParaRPr lang="en-US" sz="1800" dirty="0" smtClean="0"/>
          </a:p>
          <a:p>
            <a:pPr algn="just"/>
            <a:r>
              <a:rPr lang="en-US" sz="1800" dirty="0"/>
              <a:t>IGL started its operations in NCT of Delhi in 1999 with only 9 CNG stations and 1000 PNG consumers.</a:t>
            </a:r>
          </a:p>
          <a:p>
            <a:pPr lvl="0" algn="just"/>
            <a:endParaRPr lang="en-US" sz="1800" dirty="0" smtClean="0"/>
          </a:p>
          <a:p>
            <a:pPr lvl="0" algn="just"/>
            <a:endParaRPr lang="en-US" sz="1800" dirty="0" smtClean="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16" name="TextBox 15"/>
          <p:cNvSpPr txBox="1"/>
          <p:nvPr/>
        </p:nvSpPr>
        <p:spPr>
          <a:xfrm>
            <a:off x="4653281" y="1092180"/>
            <a:ext cx="3535679" cy="4247317"/>
          </a:xfrm>
          <a:prstGeom prst="rect">
            <a:avLst/>
          </a:prstGeom>
          <a:noFill/>
        </p:spPr>
        <p:txBody>
          <a:bodyPr wrap="square" rtlCol="0">
            <a:spAutoFit/>
          </a:bodyPr>
          <a:lstStyle/>
          <a:p>
            <a:r>
              <a:rPr lang="en-US" dirty="0" smtClean="0"/>
              <a:t>Where we operate</a:t>
            </a:r>
          </a:p>
          <a:p>
            <a:endParaRPr lang="en-US" dirty="0" smtClean="0"/>
          </a:p>
          <a:p>
            <a:pPr marL="342900" indent="-342900">
              <a:buAutoNum type="arabicPeriod"/>
            </a:pPr>
            <a:r>
              <a:rPr lang="en-US" dirty="0" smtClean="0"/>
              <a:t>NCT of Delhi</a:t>
            </a:r>
          </a:p>
          <a:p>
            <a:pPr marL="342900" indent="-342900">
              <a:buAutoNum type="arabicPeriod"/>
            </a:pPr>
            <a:r>
              <a:rPr lang="en-US" dirty="0" smtClean="0"/>
              <a:t>Noida</a:t>
            </a:r>
          </a:p>
          <a:p>
            <a:pPr marL="342900" indent="-342900">
              <a:buAutoNum type="arabicPeriod"/>
            </a:pPr>
            <a:r>
              <a:rPr lang="en-US" dirty="0" smtClean="0"/>
              <a:t>Greater Noida</a:t>
            </a:r>
          </a:p>
          <a:p>
            <a:pPr marL="342900" indent="-342900">
              <a:buAutoNum type="arabicPeriod"/>
            </a:pPr>
            <a:r>
              <a:rPr lang="en-US" dirty="0" smtClean="0"/>
              <a:t>Ghaziabad &amp; Hapur</a:t>
            </a:r>
          </a:p>
          <a:p>
            <a:pPr marL="342900" indent="-342900">
              <a:buAutoNum type="arabicPeriod"/>
            </a:pPr>
            <a:r>
              <a:rPr lang="en-US" dirty="0" smtClean="0"/>
              <a:t>Gurugram</a:t>
            </a:r>
          </a:p>
          <a:p>
            <a:pPr marL="342900" indent="-342900">
              <a:buAutoNum type="arabicPeriod"/>
            </a:pPr>
            <a:r>
              <a:rPr lang="en-US" dirty="0" smtClean="0"/>
              <a:t>Faridabad</a:t>
            </a:r>
          </a:p>
          <a:p>
            <a:pPr marL="342900" indent="-342900">
              <a:buAutoNum type="arabicPeriod"/>
            </a:pPr>
            <a:r>
              <a:rPr lang="en-US" dirty="0" err="1" smtClean="0"/>
              <a:t>Rewari</a:t>
            </a:r>
            <a:endParaRPr lang="en-US" dirty="0" smtClean="0"/>
          </a:p>
          <a:p>
            <a:pPr marL="342900" indent="-342900">
              <a:buAutoNum type="arabicPeriod"/>
            </a:pPr>
            <a:r>
              <a:rPr lang="en-US" dirty="0" smtClean="0"/>
              <a:t>Karnal</a:t>
            </a:r>
          </a:p>
          <a:p>
            <a:pPr marL="342900" indent="-342900">
              <a:buAutoNum type="arabicPeriod"/>
            </a:pPr>
            <a:r>
              <a:rPr lang="en-US" dirty="0" smtClean="0"/>
              <a:t>Kaithal</a:t>
            </a:r>
          </a:p>
          <a:p>
            <a:pPr marL="342900" indent="-342900">
              <a:buAutoNum type="arabicPeriod"/>
            </a:pPr>
            <a:r>
              <a:rPr lang="en-US" dirty="0" smtClean="0"/>
              <a:t>Kanpur, Hamirpur, Fatehpur</a:t>
            </a:r>
          </a:p>
          <a:p>
            <a:pPr marL="342900" indent="-342900">
              <a:buAutoNum type="arabicPeriod"/>
            </a:pPr>
            <a:r>
              <a:rPr lang="en-US" dirty="0" smtClean="0"/>
              <a:t>Muzaffarnagar, Meerut, Shamli</a:t>
            </a:r>
          </a:p>
          <a:p>
            <a:pPr marL="342900" indent="-342900">
              <a:buAutoNum type="arabicPeriod"/>
            </a:pPr>
            <a:r>
              <a:rPr lang="en-US" dirty="0" smtClean="0"/>
              <a:t>Ajmer Pali Rajsamand</a:t>
            </a:r>
          </a:p>
          <a:p>
            <a:pPr marL="342900" indent="-342900">
              <a:buAutoNum type="arabicPeriod"/>
            </a:pPr>
            <a:r>
              <a:rPr lang="en-US" dirty="0" smtClean="0"/>
              <a:t>Banda, Chitrakoot Mahoba</a:t>
            </a:r>
          </a:p>
        </p:txBody>
      </p:sp>
      <p:pic>
        <p:nvPicPr>
          <p:cNvPr id="2050" name="Picture 2" descr="Cng icon icon | Premium AI-generate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2124" y="916382"/>
            <a:ext cx="850901" cy="8509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entre takes key steps to ensure affordable CNG, PNG gas suppl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6210" y="2350665"/>
            <a:ext cx="1075055" cy="77778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ndustrial Building Icon | Free Vecto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43680" y="3854333"/>
            <a:ext cx="1109345" cy="100833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9553024" y="1116608"/>
            <a:ext cx="2032171" cy="369332"/>
          </a:xfrm>
          <a:prstGeom prst="rect">
            <a:avLst/>
          </a:prstGeom>
          <a:noFill/>
        </p:spPr>
        <p:txBody>
          <a:bodyPr wrap="square" rtlCol="0">
            <a:spAutoFit/>
          </a:bodyPr>
          <a:lstStyle/>
          <a:p>
            <a:r>
              <a:rPr lang="en-US" dirty="0" smtClean="0"/>
              <a:t>1,031 </a:t>
            </a:r>
            <a:r>
              <a:rPr lang="en-US" dirty="0" smtClean="0"/>
              <a:t>CNG Stations</a:t>
            </a:r>
            <a:endParaRPr lang="en-US" dirty="0"/>
          </a:p>
        </p:txBody>
      </p:sp>
      <p:sp>
        <p:nvSpPr>
          <p:cNvPr id="24" name="TextBox 23"/>
          <p:cNvSpPr txBox="1"/>
          <p:nvPr/>
        </p:nvSpPr>
        <p:spPr>
          <a:xfrm>
            <a:off x="9493017" y="2434508"/>
            <a:ext cx="2424661" cy="646331"/>
          </a:xfrm>
          <a:prstGeom prst="rect">
            <a:avLst/>
          </a:prstGeom>
          <a:noFill/>
        </p:spPr>
        <p:txBody>
          <a:bodyPr wrap="square" rtlCol="0">
            <a:spAutoFit/>
          </a:bodyPr>
          <a:lstStyle/>
          <a:p>
            <a:r>
              <a:rPr lang="en-US" dirty="0" smtClean="0"/>
              <a:t>36.20 </a:t>
            </a:r>
            <a:r>
              <a:rPr lang="en-US" dirty="0" smtClean="0"/>
              <a:t>Lakh Domestic Connections</a:t>
            </a:r>
            <a:endParaRPr lang="en-US" dirty="0"/>
          </a:p>
        </p:txBody>
      </p:sp>
      <p:sp>
        <p:nvSpPr>
          <p:cNvPr id="25" name="TextBox 24"/>
          <p:cNvSpPr txBox="1"/>
          <p:nvPr/>
        </p:nvSpPr>
        <p:spPr>
          <a:xfrm>
            <a:off x="9488889" y="4035334"/>
            <a:ext cx="2624813" cy="646331"/>
          </a:xfrm>
          <a:prstGeom prst="rect">
            <a:avLst/>
          </a:prstGeom>
          <a:noFill/>
        </p:spPr>
        <p:txBody>
          <a:bodyPr wrap="square" rtlCol="0">
            <a:spAutoFit/>
          </a:bodyPr>
          <a:lstStyle/>
          <a:p>
            <a:r>
              <a:rPr lang="en-US" dirty="0" smtClean="0"/>
              <a:t>~</a:t>
            </a:r>
            <a:r>
              <a:rPr lang="en-US" dirty="0" smtClean="0"/>
              <a:t>14,137 </a:t>
            </a:r>
            <a:r>
              <a:rPr lang="en-US" dirty="0" smtClean="0"/>
              <a:t>Industrial &amp; Commercial Connections</a:t>
            </a:r>
            <a:endParaRPr lang="en-US" dirty="0"/>
          </a:p>
        </p:txBody>
      </p:sp>
      <p:pic>
        <p:nvPicPr>
          <p:cNvPr id="2056" name="Picture 8" descr="Bus Fleet Icons - Free SVG &amp; PNG Bus Fleet Images - Noun Projec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8290" y="5062050"/>
            <a:ext cx="942975" cy="94297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9553025" y="5277640"/>
            <a:ext cx="2440305" cy="646331"/>
          </a:xfrm>
          <a:prstGeom prst="rect">
            <a:avLst/>
          </a:prstGeom>
        </p:spPr>
        <p:txBody>
          <a:bodyPr wrap="square">
            <a:spAutoFit/>
          </a:bodyPr>
          <a:lstStyle/>
          <a:p>
            <a:r>
              <a:rPr lang="en-US" dirty="0"/>
              <a:t>Fueling the largest CNG Bus fleet in the World</a:t>
            </a:r>
          </a:p>
        </p:txBody>
      </p:sp>
      <p:pic>
        <p:nvPicPr>
          <p:cNvPr id="29" name="Picture 28"/>
          <p:cNvPicPr>
            <a:picLocks noChangeAspect="1"/>
          </p:cNvPicPr>
          <p:nvPr/>
        </p:nvPicPr>
        <p:blipFill>
          <a:blip r:embed="rId7"/>
          <a:stretch>
            <a:fillRect/>
          </a:stretch>
        </p:blipFill>
        <p:spPr>
          <a:xfrm>
            <a:off x="10160" y="6288064"/>
            <a:ext cx="12192000" cy="587857"/>
          </a:xfrm>
          <a:prstGeom prst="rect">
            <a:avLst/>
          </a:prstGeom>
        </p:spPr>
      </p:pic>
      <p:pic>
        <p:nvPicPr>
          <p:cNvPr id="30" name="Picture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26" name="Straight Connector 25"/>
          <p:cNvCxnSpPr>
            <a:cxnSpLocks noChangeAspect="1"/>
          </p:cNvCxnSpPr>
          <p:nvPr/>
        </p:nvCxnSpPr>
        <p:spPr>
          <a:xfrm>
            <a:off x="4438819" y="875741"/>
            <a:ext cx="0" cy="5214346"/>
          </a:xfrm>
          <a:prstGeom prst="line">
            <a:avLst/>
          </a:prstGeom>
        </p:spPr>
        <p:style>
          <a:lnRef idx="1">
            <a:schemeClr val="accent5"/>
          </a:lnRef>
          <a:fillRef idx="0">
            <a:schemeClr val="accent5"/>
          </a:fillRef>
          <a:effectRef idx="0">
            <a:schemeClr val="accent5"/>
          </a:effectRef>
          <a:fontRef idx="minor">
            <a:schemeClr val="tx1"/>
          </a:fontRef>
        </p:style>
      </p:cxnSp>
      <p:cxnSp>
        <p:nvCxnSpPr>
          <p:cNvPr id="35" name="Straight Connector 34"/>
          <p:cNvCxnSpPr>
            <a:cxnSpLocks noChangeAspect="1"/>
          </p:cNvCxnSpPr>
          <p:nvPr/>
        </p:nvCxnSpPr>
        <p:spPr>
          <a:xfrm>
            <a:off x="8167539" y="875741"/>
            <a:ext cx="0" cy="5214346"/>
          </a:xfrm>
          <a:prstGeom prst="line">
            <a:avLst/>
          </a:prstGeom>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076767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1667694" y="20480"/>
            <a:ext cx="9742806" cy="790357"/>
          </a:xfrm>
        </p:spPr>
        <p:txBody>
          <a:bodyPr vert="horz" lIns="91440" tIns="45720" rIns="91440" bIns="45720" rtlCol="0" anchor="b">
            <a:noAutofit/>
          </a:bodyPr>
          <a:lstStyle/>
          <a:p>
            <a:pPr lvl="0"/>
            <a:r>
              <a:rPr lang="en-US" sz="3200" dirty="0">
                <a:latin typeface="Calibri (Body)"/>
              </a:rPr>
              <a:t>Shareholding Pattern As on </a:t>
            </a:r>
            <a:r>
              <a:rPr lang="en-US" sz="3200" dirty="0" smtClean="0">
                <a:latin typeface="Calibri (Body)"/>
              </a:rPr>
              <a:t>30 September </a:t>
            </a:r>
            <a:r>
              <a:rPr lang="en-US" sz="3200" dirty="0" smtClean="0">
                <a:latin typeface="Calibri (Body)"/>
              </a:rPr>
              <a:t>2026</a:t>
            </a:r>
            <a:endParaRPr lang="en-US" sz="3200" dirty="0">
              <a:latin typeface="Calibri (Body)"/>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23" name="Object 7"/>
          <p:cNvGraphicFramePr>
            <a:graphicFrameLocks noChangeAspect="1"/>
          </p:cNvGraphicFramePr>
          <p:nvPr>
            <p:extLst>
              <p:ext uri="{D42A27DB-BD31-4B8C-83A1-F6EECF244321}">
                <p14:modId xmlns:p14="http://schemas.microsoft.com/office/powerpoint/2010/main" val="1103525264"/>
              </p:ext>
            </p:extLst>
          </p:nvPr>
        </p:nvGraphicFramePr>
        <p:xfrm>
          <a:off x="487680" y="1065402"/>
          <a:ext cx="10942991" cy="482739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09383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a:t>Management</a:t>
            </a: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7259926" cy="5219714"/>
          </a:xfrm>
        </p:spPr>
        <p:txBody>
          <a:bodyPr vert="horz" lIns="0" tIns="45720" rIns="0" bIns="45720" rtlCol="0">
            <a:noAutofit/>
          </a:bodyPr>
          <a:lstStyle/>
          <a:p>
            <a:pPr lvl="0" algn="just"/>
            <a:r>
              <a:rPr lang="en-US" sz="1800" dirty="0"/>
              <a:t>IGL Board is fairly well diversified with ten </a:t>
            </a:r>
            <a:r>
              <a:rPr lang="en-US" sz="1800" dirty="0" smtClean="0"/>
              <a:t>members: 2 each </a:t>
            </a:r>
            <a:r>
              <a:rPr lang="en-US" sz="1800" dirty="0"/>
              <a:t>from GAIL and </a:t>
            </a:r>
            <a:r>
              <a:rPr lang="en-US" sz="1800" dirty="0" smtClean="0"/>
              <a:t>BPCL, 1 from Delhi Government  </a:t>
            </a:r>
            <a:r>
              <a:rPr lang="en-US" sz="1800" dirty="0"/>
              <a:t>and 5</a:t>
            </a:r>
            <a:r>
              <a:rPr lang="en-US" sz="1800" dirty="0" smtClean="0"/>
              <a:t> </a:t>
            </a:r>
            <a:r>
              <a:rPr lang="en-US" sz="1800" dirty="0"/>
              <a:t>independent directors</a:t>
            </a:r>
            <a:r>
              <a:rPr lang="en-US" sz="1800" dirty="0" smtClean="0"/>
              <a:t>.</a:t>
            </a:r>
          </a:p>
          <a:p>
            <a:pPr lvl="0" algn="just"/>
            <a:endParaRPr lang="en-US" sz="1800" dirty="0"/>
          </a:p>
          <a:p>
            <a:pPr algn="just"/>
            <a:r>
              <a:rPr lang="en-US" sz="1800" dirty="0"/>
              <a:t>The </a:t>
            </a:r>
            <a:r>
              <a:rPr lang="en-US" sz="1800" dirty="0" smtClean="0"/>
              <a:t>Company </a:t>
            </a:r>
            <a:r>
              <a:rPr lang="en-US" sz="1800" dirty="0"/>
              <a:t>is beneficiary of its strong parentage and gets significant support from GAIL and BPCL relating to operations and management.</a:t>
            </a:r>
          </a:p>
          <a:p>
            <a:pPr lvl="0" algn="just"/>
            <a:endParaRPr lang="en-US" sz="1800" dirty="0" smtClean="0"/>
          </a:p>
          <a:p>
            <a:pPr algn="just"/>
            <a:r>
              <a:rPr lang="en-US" sz="1800" dirty="0"/>
              <a:t>By virtue of the presence of Govt. of Delhi as a minority shareholder, the </a:t>
            </a:r>
            <a:r>
              <a:rPr lang="en-US" sz="1800" dirty="0" smtClean="0"/>
              <a:t>Company </a:t>
            </a:r>
            <a:r>
              <a:rPr lang="en-US" sz="1800" dirty="0"/>
              <a:t>gets support for speedy administrative approvals</a:t>
            </a:r>
            <a:r>
              <a:rPr lang="en-US" sz="1800" dirty="0" smtClean="0"/>
              <a:t>.</a:t>
            </a:r>
          </a:p>
          <a:p>
            <a:pPr algn="just"/>
            <a:endParaRPr lang="en-US" sz="1800" dirty="0"/>
          </a:p>
          <a:p>
            <a:pPr algn="just"/>
            <a:r>
              <a:rPr lang="en-US" sz="1800" dirty="0"/>
              <a:t>The </a:t>
            </a:r>
            <a:r>
              <a:rPr lang="en-US" sz="1800" dirty="0" smtClean="0"/>
              <a:t>Company </a:t>
            </a:r>
            <a:r>
              <a:rPr lang="en-US" sz="1800" dirty="0"/>
              <a:t>has highly qualified senior management personnel with several years of experience in </a:t>
            </a:r>
            <a:r>
              <a:rPr lang="en-US" sz="1800" dirty="0" smtClean="0"/>
              <a:t>oil </a:t>
            </a:r>
            <a:r>
              <a:rPr lang="en-US" sz="1800" dirty="0"/>
              <a:t>&amp; </a:t>
            </a:r>
            <a:r>
              <a:rPr lang="en-US" sz="1800" dirty="0" smtClean="0"/>
              <a:t>gas </a:t>
            </a:r>
            <a:r>
              <a:rPr lang="en-US" sz="1800" dirty="0"/>
              <a:t>sector.</a:t>
            </a:r>
          </a:p>
          <a:p>
            <a:pPr lvl="0" algn="just"/>
            <a:endParaRPr lang="en-US" sz="18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79675"/>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pic>
        <p:nvPicPr>
          <p:cNvPr id="3076" name="Picture 4" descr="Company, Management, Meeting, Office, Team Icon PNG Transparent Background,  Free Download #3245 - FreeIcon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7042" y="1412240"/>
            <a:ext cx="4280317" cy="4280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524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a:t>Areas of Operation</a:t>
            </a: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11684000" cy="5202912"/>
          </a:xfrm>
        </p:spPr>
        <p:txBody>
          <a:bodyPr vert="horz" lIns="0" tIns="45720" rIns="0" bIns="45720" rtlCol="0">
            <a:noAutofit/>
          </a:bodyPr>
          <a:lstStyle/>
          <a:p>
            <a:pPr algn="just"/>
            <a:r>
              <a:rPr lang="en-US" sz="1600" b="1" u="sng" dirty="0">
                <a:cs typeface="Arial" panose="020B0604020202020204" pitchFamily="34" charset="0"/>
              </a:rPr>
              <a:t>Delhi</a:t>
            </a:r>
            <a:r>
              <a:rPr lang="en-US" sz="1600" b="1" dirty="0">
                <a:cs typeface="Arial" panose="020B0604020202020204" pitchFamily="34" charset="0"/>
              </a:rPr>
              <a:t>: </a:t>
            </a:r>
            <a:r>
              <a:rPr lang="en-US" sz="1600" dirty="0">
                <a:cs typeface="Arial" panose="020B0604020202020204" pitchFamily="34" charset="0"/>
              </a:rPr>
              <a:t>National capital of India has huge demand potential</a:t>
            </a:r>
            <a:r>
              <a:rPr lang="en-US" sz="1600" dirty="0" smtClean="0">
                <a:cs typeface="Arial" panose="020B0604020202020204" pitchFamily="34" charset="0"/>
              </a:rPr>
              <a:t>:</a:t>
            </a:r>
            <a:endParaRPr lang="en-US" sz="1600" dirty="0">
              <a:cs typeface="Arial" panose="020B0604020202020204" pitchFamily="34" charset="0"/>
            </a:endParaRPr>
          </a:p>
          <a:p>
            <a:pPr lvl="1" algn="just">
              <a:buFont typeface="Courier New" panose="02070309020205020404" pitchFamily="49" charset="0"/>
              <a:buChar char="o"/>
            </a:pPr>
            <a:r>
              <a:rPr lang="en-US" sz="1600" dirty="0">
                <a:cs typeface="Arial" panose="020B0604020202020204" pitchFamily="34" charset="0"/>
              </a:rPr>
              <a:t>Where public transport vehicles have to necessarily run on CNG in view of the directions of the Hon'ble Supreme Court of India. </a:t>
            </a:r>
            <a:r>
              <a:rPr lang="en-US" sz="1600" dirty="0" smtClean="0">
                <a:cs typeface="Arial" panose="020B0604020202020204" pitchFamily="34" charset="0"/>
              </a:rPr>
              <a:t>However, </a:t>
            </a:r>
            <a:r>
              <a:rPr lang="en-US" sz="1600" dirty="0">
                <a:cs typeface="Arial" panose="020B0604020202020204" pitchFamily="34" charset="0"/>
              </a:rPr>
              <a:t>in recent times the government is promoting </a:t>
            </a:r>
            <a:r>
              <a:rPr lang="en-US" sz="1600" dirty="0" smtClean="0">
                <a:cs typeface="Arial" panose="020B0604020202020204" pitchFamily="34" charset="0"/>
              </a:rPr>
              <a:t>EV and has converted nearly entire DTC fleet to EV.</a:t>
            </a:r>
            <a:endParaRPr lang="en-US" sz="1600" dirty="0">
              <a:cs typeface="Arial" panose="020B0604020202020204" pitchFamily="34" charset="0"/>
            </a:endParaRPr>
          </a:p>
          <a:p>
            <a:pPr lvl="1" algn="just">
              <a:buFont typeface="Courier New" panose="02070309020205020404" pitchFamily="49" charset="0"/>
              <a:buChar char="o"/>
            </a:pPr>
            <a:r>
              <a:rPr lang="en-US" sz="1600" dirty="0">
                <a:cs typeface="Arial" panose="020B0604020202020204" pitchFamily="34" charset="0"/>
              </a:rPr>
              <a:t>Has the highest number of private cars compared to any other city of India.</a:t>
            </a:r>
          </a:p>
          <a:p>
            <a:pPr lvl="1" algn="just">
              <a:buFont typeface="Courier New" panose="02070309020205020404" pitchFamily="49" charset="0"/>
              <a:buChar char="o"/>
            </a:pPr>
            <a:r>
              <a:rPr lang="en-US" sz="1600" dirty="0">
                <a:cs typeface="Arial" panose="020B0604020202020204" pitchFamily="34" charset="0"/>
              </a:rPr>
              <a:t>Thickly populated having large number of residential &amp; commercial complexes and hospitals etc.</a:t>
            </a:r>
          </a:p>
          <a:p>
            <a:pPr algn="just"/>
            <a:r>
              <a:rPr lang="en-US" sz="1600" b="1" u="sng" dirty="0" smtClean="0">
                <a:cs typeface="Arial" panose="020B0604020202020204" pitchFamily="34" charset="0"/>
              </a:rPr>
              <a:t>Gautam </a:t>
            </a:r>
            <a:r>
              <a:rPr lang="en-US" sz="1600" b="1" u="sng" dirty="0">
                <a:cs typeface="Arial" panose="020B0604020202020204" pitchFamily="34" charset="0"/>
              </a:rPr>
              <a:t>Budh Nagar (Noida &amp; Greater Noida)</a:t>
            </a:r>
            <a:r>
              <a:rPr lang="en-US" sz="1600" b="1" dirty="0">
                <a:cs typeface="Arial" panose="020B0604020202020204" pitchFamily="34" charset="0"/>
              </a:rPr>
              <a:t>: </a:t>
            </a:r>
            <a:r>
              <a:rPr lang="en-US" sz="1600" dirty="0" smtClean="0">
                <a:cs typeface="Arial" panose="020B0604020202020204" pitchFamily="34" charset="0"/>
              </a:rPr>
              <a:t>Most </a:t>
            </a:r>
            <a:r>
              <a:rPr lang="en-US" sz="1600" dirty="0">
                <a:cs typeface="Arial" panose="020B0604020202020204" pitchFamily="34" charset="0"/>
              </a:rPr>
              <a:t>advanced cities of state of Uttar Pradesh having huge potential for CNG, PNG-Residential and commercial volumes</a:t>
            </a:r>
            <a:r>
              <a:rPr lang="en-US" sz="1600" dirty="0" smtClean="0">
                <a:cs typeface="Arial" panose="020B0604020202020204" pitchFamily="34" charset="0"/>
              </a:rPr>
              <a:t>.</a:t>
            </a:r>
          </a:p>
          <a:p>
            <a:pPr algn="just"/>
            <a:r>
              <a:rPr lang="en-US" sz="1600" b="1" u="sng" dirty="0" smtClean="0">
                <a:cs typeface="Arial" panose="020B0604020202020204" pitchFamily="34" charset="0"/>
              </a:rPr>
              <a:t>Ghaziabad</a:t>
            </a:r>
            <a:r>
              <a:rPr lang="en-US" sz="1600" b="1" dirty="0">
                <a:cs typeface="Arial" panose="020B0604020202020204" pitchFamily="34" charset="0"/>
              </a:rPr>
              <a:t>: </a:t>
            </a:r>
            <a:r>
              <a:rPr lang="en-US" sz="1600" dirty="0">
                <a:cs typeface="Arial" panose="020B0604020202020204" pitchFamily="34" charset="0"/>
              </a:rPr>
              <a:t>Residential cum </a:t>
            </a:r>
            <a:r>
              <a:rPr lang="en-US" sz="1600" dirty="0" smtClean="0">
                <a:cs typeface="Arial" panose="020B0604020202020204" pitchFamily="34" charset="0"/>
              </a:rPr>
              <a:t>industrial </a:t>
            </a:r>
            <a:r>
              <a:rPr lang="en-US" sz="1600" dirty="0">
                <a:cs typeface="Arial" panose="020B0604020202020204" pitchFamily="34" charset="0"/>
              </a:rPr>
              <a:t>town of Uttar Pradesh having huge potential demand for PNG </a:t>
            </a:r>
            <a:r>
              <a:rPr lang="en-US" sz="1600" dirty="0" smtClean="0">
                <a:cs typeface="Arial" panose="020B0604020202020204" pitchFamily="34" charset="0"/>
              </a:rPr>
              <a:t>residential</a:t>
            </a:r>
            <a:r>
              <a:rPr lang="en-US" sz="1600" dirty="0">
                <a:cs typeface="Arial" panose="020B0604020202020204" pitchFamily="34" charset="0"/>
              </a:rPr>
              <a:t>, </a:t>
            </a:r>
            <a:r>
              <a:rPr lang="en-US" sz="1600" dirty="0" smtClean="0">
                <a:cs typeface="Arial" panose="020B0604020202020204" pitchFamily="34" charset="0"/>
              </a:rPr>
              <a:t>commercial </a:t>
            </a:r>
            <a:r>
              <a:rPr lang="en-US" sz="1600" dirty="0">
                <a:cs typeface="Arial" panose="020B0604020202020204" pitchFamily="34" charset="0"/>
              </a:rPr>
              <a:t>and </a:t>
            </a:r>
            <a:r>
              <a:rPr lang="en-US" sz="1600" dirty="0" smtClean="0">
                <a:cs typeface="Arial" panose="020B0604020202020204" pitchFamily="34" charset="0"/>
              </a:rPr>
              <a:t>industrial</a:t>
            </a:r>
            <a:r>
              <a:rPr lang="en-US" sz="1600" dirty="0">
                <a:cs typeface="Arial" panose="020B0604020202020204" pitchFamily="34" charset="0"/>
              </a:rPr>
              <a:t>. PNGRB has recently clarified that the GA of Ghaziabad includes Ghaziabad and Hapur Districts. </a:t>
            </a:r>
          </a:p>
          <a:p>
            <a:pPr algn="just"/>
            <a:r>
              <a:rPr lang="en-US" sz="1600" b="1" u="sng" dirty="0">
                <a:cs typeface="Arial" panose="020B0604020202020204" pitchFamily="34" charset="0"/>
              </a:rPr>
              <a:t>Rewari, </a:t>
            </a:r>
            <a:r>
              <a:rPr lang="en-US" sz="1600" b="1" u="sng" dirty="0" err="1">
                <a:cs typeface="Arial" panose="020B0604020202020204" pitchFamily="34" charset="0"/>
              </a:rPr>
              <a:t>Dharuhera</a:t>
            </a:r>
            <a:r>
              <a:rPr lang="en-US" sz="1600" b="1" u="sng" dirty="0">
                <a:cs typeface="Arial" panose="020B0604020202020204" pitchFamily="34" charset="0"/>
              </a:rPr>
              <a:t> &amp; Bawal</a:t>
            </a:r>
            <a:r>
              <a:rPr lang="en-US" sz="1600" b="1" dirty="0">
                <a:cs typeface="Arial" panose="020B0604020202020204" pitchFamily="34" charset="0"/>
              </a:rPr>
              <a:t>: </a:t>
            </a:r>
            <a:r>
              <a:rPr lang="en-US" sz="1600" dirty="0">
                <a:cs typeface="Arial" panose="020B0604020202020204" pitchFamily="34" charset="0"/>
              </a:rPr>
              <a:t>IGL was authorized for Rewari geographical area in the 6</a:t>
            </a:r>
            <a:r>
              <a:rPr lang="en-US" sz="1600" baseline="30000" dirty="0">
                <a:cs typeface="Arial" panose="020B0604020202020204" pitchFamily="34" charset="0"/>
              </a:rPr>
              <a:t>th</a:t>
            </a:r>
            <a:r>
              <a:rPr lang="en-US" sz="1600" dirty="0">
                <a:cs typeface="Arial" panose="020B0604020202020204" pitchFamily="34" charset="0"/>
              </a:rPr>
              <a:t> round of bidding by PNGRB. IGL has </a:t>
            </a:r>
            <a:r>
              <a:rPr lang="en-US" sz="1600" dirty="0" smtClean="0">
                <a:cs typeface="Arial" panose="020B0604020202020204" pitchFamily="34" charset="0"/>
              </a:rPr>
              <a:t>commissioned </a:t>
            </a:r>
            <a:r>
              <a:rPr lang="en-US" sz="1600" dirty="0" smtClean="0">
                <a:cs typeface="Arial" panose="020B0604020202020204" pitchFamily="34" charset="0"/>
              </a:rPr>
              <a:t>64 </a:t>
            </a:r>
            <a:r>
              <a:rPr lang="en-US" sz="1600" dirty="0">
                <a:cs typeface="Arial" panose="020B0604020202020204" pitchFamily="34" charset="0"/>
              </a:rPr>
              <a:t>CNG stations in the GA and </a:t>
            </a:r>
            <a:r>
              <a:rPr lang="en-US" sz="1600" dirty="0" smtClean="0">
                <a:cs typeface="Arial" panose="020B0604020202020204" pitchFamily="34" charset="0"/>
              </a:rPr>
              <a:t>sale </a:t>
            </a:r>
            <a:r>
              <a:rPr lang="en-US" sz="1600" dirty="0">
                <a:cs typeface="Arial" panose="020B0604020202020204" pitchFamily="34" charset="0"/>
              </a:rPr>
              <a:t>of PNG to </a:t>
            </a:r>
            <a:r>
              <a:rPr lang="en-US" sz="1600" dirty="0" smtClean="0">
                <a:cs typeface="Arial" panose="020B0604020202020204" pitchFamily="34" charset="0"/>
              </a:rPr>
              <a:t>around </a:t>
            </a:r>
            <a:r>
              <a:rPr lang="en-US" sz="1600" dirty="0" smtClean="0">
                <a:cs typeface="Arial" panose="020B0604020202020204" pitchFamily="34" charset="0"/>
              </a:rPr>
              <a:t>39,500 </a:t>
            </a:r>
            <a:r>
              <a:rPr lang="en-US" sz="1600" dirty="0">
                <a:cs typeface="Arial" panose="020B0604020202020204" pitchFamily="34" charset="0"/>
              </a:rPr>
              <a:t>d</a:t>
            </a:r>
            <a:r>
              <a:rPr lang="en-US" sz="1600" dirty="0" smtClean="0">
                <a:cs typeface="Arial" panose="020B0604020202020204" pitchFamily="34" charset="0"/>
              </a:rPr>
              <a:t>omestic </a:t>
            </a:r>
            <a:r>
              <a:rPr lang="en-US" sz="1600" dirty="0">
                <a:cs typeface="Arial" panose="020B0604020202020204" pitchFamily="34" charset="0"/>
              </a:rPr>
              <a:t>households. Bawal being an </a:t>
            </a:r>
            <a:r>
              <a:rPr lang="en-US" sz="1600" dirty="0" smtClean="0">
                <a:cs typeface="Arial" panose="020B0604020202020204" pitchFamily="34" charset="0"/>
              </a:rPr>
              <a:t>industrial </a:t>
            </a:r>
            <a:r>
              <a:rPr lang="en-US" sz="1600" dirty="0">
                <a:cs typeface="Arial" panose="020B0604020202020204" pitchFamily="34" charset="0"/>
              </a:rPr>
              <a:t>town of Haryana having huge potential demand for </a:t>
            </a:r>
            <a:r>
              <a:rPr lang="en-US" sz="1600" dirty="0" smtClean="0">
                <a:cs typeface="Arial" panose="020B0604020202020204" pitchFamily="34" charset="0"/>
              </a:rPr>
              <a:t>industrial </a:t>
            </a:r>
            <a:r>
              <a:rPr lang="en-US" sz="1600" dirty="0">
                <a:cs typeface="Arial" panose="020B0604020202020204" pitchFamily="34" charset="0"/>
              </a:rPr>
              <a:t>PNG.</a:t>
            </a:r>
          </a:p>
          <a:p>
            <a:pPr algn="just"/>
            <a:r>
              <a:rPr lang="en-US" sz="1600" b="1" u="sng" dirty="0">
                <a:cs typeface="Arial" panose="020B0604020202020204" pitchFamily="34" charset="0"/>
              </a:rPr>
              <a:t>Karnal</a:t>
            </a:r>
            <a:r>
              <a:rPr lang="en-US" sz="1600" b="1" dirty="0">
                <a:cs typeface="Arial" panose="020B0604020202020204" pitchFamily="34" charset="0"/>
              </a:rPr>
              <a:t>: </a:t>
            </a:r>
            <a:r>
              <a:rPr lang="en-US" sz="1600" dirty="0">
                <a:cs typeface="Arial" panose="020B0604020202020204" pitchFamily="34" charset="0"/>
              </a:rPr>
              <a:t>IGL was authorized for Karnal geographical area in the 8</a:t>
            </a:r>
            <a:r>
              <a:rPr lang="en-US" sz="1600" baseline="30000" dirty="0">
                <a:cs typeface="Arial" panose="020B0604020202020204" pitchFamily="34" charset="0"/>
              </a:rPr>
              <a:t>th</a:t>
            </a:r>
            <a:r>
              <a:rPr lang="en-US" sz="1600" dirty="0">
                <a:cs typeface="Arial" panose="020B0604020202020204" pitchFamily="34" charset="0"/>
              </a:rPr>
              <a:t> round of bidding by PNGRB.  IGL has commissioned </a:t>
            </a:r>
            <a:r>
              <a:rPr lang="en-US" sz="1600" dirty="0" smtClean="0">
                <a:cs typeface="Arial" panose="020B0604020202020204" pitchFamily="34" charset="0"/>
              </a:rPr>
              <a:t>34 </a:t>
            </a:r>
            <a:r>
              <a:rPr lang="en-US" sz="1600" dirty="0">
                <a:cs typeface="Arial" panose="020B0604020202020204" pitchFamily="34" charset="0"/>
              </a:rPr>
              <a:t>CNG stations in Karnal GA. </a:t>
            </a:r>
            <a:r>
              <a:rPr lang="en-US" sz="1600" dirty="0" smtClean="0">
                <a:cs typeface="Arial" panose="020B0604020202020204" pitchFamily="34" charset="0"/>
              </a:rPr>
              <a:t>PNG domestic, industrial and commercial sale </a:t>
            </a:r>
            <a:r>
              <a:rPr lang="en-US" sz="1600" dirty="0">
                <a:cs typeface="Arial" panose="020B0604020202020204" pitchFamily="34" charset="0"/>
              </a:rPr>
              <a:t>has </a:t>
            </a:r>
            <a:r>
              <a:rPr lang="en-US" sz="1600" dirty="0" smtClean="0">
                <a:cs typeface="Arial" panose="020B0604020202020204" pitchFamily="34" charset="0"/>
              </a:rPr>
              <a:t>also started in the GA.</a:t>
            </a:r>
            <a:endParaRPr lang="en-US" sz="1600" dirty="0">
              <a:cs typeface="Arial" panose="020B0604020202020204" pitchFamily="34" charset="0"/>
            </a:endParaRPr>
          </a:p>
          <a:p>
            <a:pPr algn="just"/>
            <a:endParaRPr lang="en-US" sz="1400" dirty="0">
              <a:cs typeface="Arial" panose="020B0604020202020204" pitchFamily="34" charset="0"/>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spTree>
    <p:extLst>
      <p:ext uri="{BB962C8B-B14F-4D97-AF65-F5344CB8AC3E}">
        <p14:creationId xmlns:p14="http://schemas.microsoft.com/office/powerpoint/2010/main" val="2221811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a:t>Areas of Operation</a:t>
            </a:r>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20" y="1045489"/>
            <a:ext cx="11684000" cy="5202912"/>
          </a:xfrm>
        </p:spPr>
        <p:txBody>
          <a:bodyPr vert="horz" lIns="0" tIns="45720" rIns="0" bIns="45720" rtlCol="0">
            <a:noAutofit/>
          </a:bodyPr>
          <a:lstStyle/>
          <a:p>
            <a:pPr lvl="0" algn="just"/>
            <a:r>
              <a:rPr lang="en-US" sz="1600" b="1" u="sng" dirty="0"/>
              <a:t>Meerut, Muzaffarnagar &amp; Shamli</a:t>
            </a:r>
            <a:r>
              <a:rPr lang="en-US" sz="1600" dirty="0"/>
              <a:t>: IGL has been authorized for Meerut </a:t>
            </a:r>
            <a:r>
              <a:rPr lang="en-US" sz="1600" dirty="0" smtClean="0"/>
              <a:t>(except </a:t>
            </a:r>
            <a:r>
              <a:rPr lang="en-US" sz="1600" dirty="0"/>
              <a:t>area already authorized), Muzaffarnagar &amp; Shamli geographical area in the 9</a:t>
            </a:r>
            <a:r>
              <a:rPr lang="en-US" sz="1600" baseline="30000" dirty="0"/>
              <a:t>th</a:t>
            </a:r>
            <a:r>
              <a:rPr lang="en-US" sz="1600" dirty="0"/>
              <a:t> round of bidding by PNGRB in which IGL has commissioned </a:t>
            </a:r>
            <a:r>
              <a:rPr lang="en-US" sz="1600" dirty="0" smtClean="0"/>
              <a:t>50 </a:t>
            </a:r>
            <a:r>
              <a:rPr lang="en-US" sz="1600" dirty="0"/>
              <a:t>CNG stations and </a:t>
            </a:r>
            <a:r>
              <a:rPr lang="en-US" sz="1600" dirty="0" smtClean="0"/>
              <a:t>sale </a:t>
            </a:r>
            <a:r>
              <a:rPr lang="en-US" sz="1600" dirty="0"/>
              <a:t>of PNG to </a:t>
            </a:r>
            <a:r>
              <a:rPr lang="en-US" sz="1600" dirty="0" smtClean="0"/>
              <a:t>82,600 </a:t>
            </a:r>
            <a:r>
              <a:rPr lang="en-US" sz="1600" dirty="0" smtClean="0"/>
              <a:t>domestic households, </a:t>
            </a:r>
            <a:r>
              <a:rPr lang="en-US" sz="1600" dirty="0"/>
              <a:t>commercial </a:t>
            </a:r>
            <a:r>
              <a:rPr lang="en-US" sz="1600" dirty="0" smtClean="0"/>
              <a:t>and industrial customers.</a:t>
            </a:r>
          </a:p>
          <a:p>
            <a:pPr lvl="0" algn="just"/>
            <a:r>
              <a:rPr lang="en-US" sz="1600" b="1" u="sng" dirty="0"/>
              <a:t>Gurugram</a:t>
            </a:r>
            <a:r>
              <a:rPr lang="en-US" sz="1600" b="1" dirty="0"/>
              <a:t>:</a:t>
            </a:r>
            <a:r>
              <a:rPr lang="en-US" sz="1600" dirty="0"/>
              <a:t> IGL </a:t>
            </a:r>
            <a:r>
              <a:rPr lang="en-US" sz="1600" dirty="0" smtClean="0"/>
              <a:t>has laid </a:t>
            </a:r>
            <a:r>
              <a:rPr lang="en-US" sz="1600" dirty="0" smtClean="0"/>
              <a:t>85 </a:t>
            </a:r>
            <a:r>
              <a:rPr lang="en-US" sz="1600" dirty="0" smtClean="0"/>
              <a:t>kms steel pipeline and </a:t>
            </a:r>
            <a:r>
              <a:rPr lang="en-US" sz="1600" dirty="0" smtClean="0"/>
              <a:t>417</a:t>
            </a:r>
            <a:r>
              <a:rPr lang="en-US" sz="1600" dirty="0" smtClean="0"/>
              <a:t> </a:t>
            </a:r>
            <a:r>
              <a:rPr lang="en-US" sz="1600" dirty="0" smtClean="0"/>
              <a:t>kms MDPE pipeline </a:t>
            </a:r>
            <a:r>
              <a:rPr lang="en-US" sz="1600" dirty="0"/>
              <a:t>infrastructure in Gurugram.  </a:t>
            </a:r>
            <a:r>
              <a:rPr lang="en-US" sz="1600" dirty="0">
                <a:solidFill>
                  <a:schemeClr val="tx1"/>
                </a:solidFill>
              </a:rPr>
              <a:t>The permission has been given for the area between west side of Sohna Road and NH 8 in Gurugram </a:t>
            </a:r>
            <a:r>
              <a:rPr lang="en-US" sz="1600" dirty="0" smtClean="0">
                <a:solidFill>
                  <a:schemeClr val="tx1"/>
                </a:solidFill>
              </a:rPr>
              <a:t>district</a:t>
            </a:r>
            <a:r>
              <a:rPr lang="en-US" sz="1600" dirty="0">
                <a:solidFill>
                  <a:schemeClr val="tx1"/>
                </a:solidFill>
              </a:rPr>
              <a:t>.</a:t>
            </a:r>
            <a:r>
              <a:rPr lang="en-US" sz="1600" dirty="0" smtClean="0"/>
              <a:t> </a:t>
            </a:r>
            <a:r>
              <a:rPr lang="en-US" sz="1600" dirty="0"/>
              <a:t>IGL has commissioned </a:t>
            </a:r>
            <a:r>
              <a:rPr lang="en-US" sz="1600" dirty="0" smtClean="0"/>
              <a:t>31 </a:t>
            </a:r>
            <a:r>
              <a:rPr lang="en-US" sz="1600" dirty="0" smtClean="0"/>
              <a:t>CNG </a:t>
            </a:r>
            <a:r>
              <a:rPr lang="en-US" sz="1600" dirty="0"/>
              <a:t>stations in the </a:t>
            </a:r>
            <a:r>
              <a:rPr lang="en-US" sz="1600" dirty="0" smtClean="0"/>
              <a:t>GA. Dispute </a:t>
            </a:r>
            <a:r>
              <a:rPr lang="en-US" sz="1600" dirty="0"/>
              <a:t>regarding license to operate in the entire Gurugram is </a:t>
            </a:r>
            <a:r>
              <a:rPr lang="en-US" sz="1600" dirty="0" smtClean="0"/>
              <a:t>sub-</a:t>
            </a:r>
            <a:r>
              <a:rPr lang="en-US" sz="1600" dirty="0" err="1" smtClean="0"/>
              <a:t>judice</a:t>
            </a:r>
            <a:r>
              <a:rPr lang="en-US" sz="1600" dirty="0" smtClean="0"/>
              <a:t>.</a:t>
            </a:r>
            <a:endParaRPr lang="en-US" sz="1600" dirty="0"/>
          </a:p>
          <a:p>
            <a:pPr lvl="0" algn="just"/>
            <a:r>
              <a:rPr lang="en-US" sz="1600" b="1" u="sng" dirty="0"/>
              <a:t>Kaithal; Kanpur, Fatehpur &amp; Hamirpur; and Ajmer, Pali &amp; Rajsamand:</a:t>
            </a:r>
            <a:r>
              <a:rPr lang="en-US" sz="1600" dirty="0"/>
              <a:t>  IGL has been authorized for Kaithal; Kanpur </a:t>
            </a:r>
            <a:r>
              <a:rPr lang="en-US" sz="1600" dirty="0" smtClean="0"/>
              <a:t>(except </a:t>
            </a:r>
            <a:r>
              <a:rPr lang="en-US" sz="1600" dirty="0"/>
              <a:t>area already authorized), Fatehpur &amp; Hamirpur; and Ajmer, Pali &amp; Rajsamand areas in the 10</a:t>
            </a:r>
            <a:r>
              <a:rPr lang="en-US" sz="1600" baseline="30000" dirty="0"/>
              <a:t>th</a:t>
            </a:r>
            <a:r>
              <a:rPr lang="en-US" sz="1600" dirty="0"/>
              <a:t> round of bidding by PNGRB. IGL has commissioned </a:t>
            </a:r>
            <a:r>
              <a:rPr lang="en-US" sz="1600" dirty="0" smtClean="0"/>
              <a:t>18 </a:t>
            </a:r>
            <a:r>
              <a:rPr lang="en-US" sz="1600" dirty="0" smtClean="0"/>
              <a:t>CNG stations in Kaithal, 30 CNG stations in Kanpur GA and 83 </a:t>
            </a:r>
            <a:r>
              <a:rPr lang="en-US" sz="1600" dirty="0"/>
              <a:t>CNG stations in </a:t>
            </a:r>
            <a:r>
              <a:rPr lang="en-US" sz="1600" dirty="0" smtClean="0"/>
              <a:t>Ajmer GA. </a:t>
            </a:r>
            <a:r>
              <a:rPr lang="en-US" sz="1600" dirty="0"/>
              <a:t>PNG d</a:t>
            </a:r>
            <a:r>
              <a:rPr lang="en-US" sz="1600" dirty="0" smtClean="0"/>
              <a:t>omestic, industrial and commercial sales </a:t>
            </a:r>
            <a:r>
              <a:rPr lang="en-US" sz="1600" dirty="0"/>
              <a:t>has </a:t>
            </a:r>
            <a:r>
              <a:rPr lang="en-US" sz="1600" dirty="0" smtClean="0"/>
              <a:t>also started </a:t>
            </a:r>
            <a:r>
              <a:rPr lang="en-US" sz="1600" dirty="0"/>
              <a:t>in </a:t>
            </a:r>
            <a:r>
              <a:rPr lang="en-US" sz="1600" dirty="0" smtClean="0"/>
              <a:t>all the 3 GA’s.</a:t>
            </a:r>
            <a:endParaRPr lang="en-US" sz="1600" dirty="0"/>
          </a:p>
          <a:p>
            <a:pPr algn="just"/>
            <a:r>
              <a:rPr lang="en-US" sz="1600" b="1" u="sng" dirty="0"/>
              <a:t>Banda, Chitrakoot &amp; Mahoba:</a:t>
            </a:r>
            <a:r>
              <a:rPr lang="en-US" sz="1600" dirty="0"/>
              <a:t>  IGL has been authorized for Banda, Chitrakoot &amp; Mahoba in the 11</a:t>
            </a:r>
            <a:r>
              <a:rPr lang="en-US" sz="1600" baseline="30000" dirty="0"/>
              <a:t>th</a:t>
            </a:r>
            <a:r>
              <a:rPr lang="en-US" sz="1600" dirty="0"/>
              <a:t> round of bidding by PNGRB. IGL has commissioned </a:t>
            </a:r>
            <a:r>
              <a:rPr lang="en-US" sz="1600" dirty="0" smtClean="0"/>
              <a:t>31 </a:t>
            </a:r>
            <a:r>
              <a:rPr lang="en-US" sz="1600" dirty="0"/>
              <a:t>CNG </a:t>
            </a:r>
            <a:r>
              <a:rPr lang="en-US" sz="1600" dirty="0" smtClean="0"/>
              <a:t>stations </a:t>
            </a:r>
            <a:r>
              <a:rPr lang="en-US" sz="1600" dirty="0"/>
              <a:t>in GA. Sale of PNG to </a:t>
            </a:r>
            <a:r>
              <a:rPr lang="en-US" sz="1600" dirty="0" smtClean="0"/>
              <a:t>domestic </a:t>
            </a:r>
            <a:r>
              <a:rPr lang="en-US" sz="1600" dirty="0"/>
              <a:t>household </a:t>
            </a:r>
            <a:r>
              <a:rPr lang="en-US" sz="1600" dirty="0" smtClean="0"/>
              <a:t>and commercial customers has also </a:t>
            </a:r>
            <a:r>
              <a:rPr lang="en-US" sz="1600" dirty="0"/>
              <a:t>started</a:t>
            </a:r>
            <a:r>
              <a:rPr lang="en-US" sz="1600" dirty="0" smtClean="0"/>
              <a:t>.</a:t>
            </a:r>
          </a:p>
          <a:p>
            <a:pPr algn="just"/>
            <a:r>
              <a:rPr lang="en-US" sz="1600" b="1" u="sng" dirty="0" smtClean="0"/>
              <a:t>Faridabad 1 and Gurugram 1</a:t>
            </a:r>
            <a:r>
              <a:rPr lang="en-US" sz="1600" b="1" dirty="0" smtClean="0"/>
              <a:t>: </a:t>
            </a:r>
            <a:r>
              <a:rPr lang="en-US" sz="1600" dirty="0" smtClean="0"/>
              <a:t>Portions of </a:t>
            </a:r>
            <a:r>
              <a:rPr lang="en-US" sz="1600" dirty="0"/>
              <a:t>G</a:t>
            </a:r>
            <a:r>
              <a:rPr lang="en-US" sz="1600" dirty="0" smtClean="0"/>
              <a:t>urugram</a:t>
            </a:r>
            <a:r>
              <a:rPr lang="en-US" sz="1600" b="1" dirty="0" smtClean="0"/>
              <a:t> </a:t>
            </a:r>
            <a:r>
              <a:rPr lang="en-US" sz="1600" dirty="0" smtClean="0"/>
              <a:t>and Faridabad were authorized to IGL by PNGRB vide order dated 26.04.2023. IGL has </a:t>
            </a:r>
            <a:r>
              <a:rPr lang="en-US" sz="1600" dirty="0"/>
              <a:t>submitted acceptance towards </a:t>
            </a:r>
            <a:r>
              <a:rPr lang="en-IN" sz="1600" dirty="0"/>
              <a:t>Grant of Authorization with PNGRB on </a:t>
            </a:r>
            <a:r>
              <a:rPr lang="en-IN" sz="1600" dirty="0" smtClean="0"/>
              <a:t>13.04.2026 and has started with technical and feasibility study in the authorised portions of Gurugram and Faridabad.</a:t>
            </a:r>
            <a:endParaRPr lang="en-US" sz="16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spTree>
    <p:extLst>
      <p:ext uri="{BB962C8B-B14F-4D97-AF65-F5344CB8AC3E}">
        <p14:creationId xmlns:p14="http://schemas.microsoft.com/office/powerpoint/2010/main" val="9689883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97241"/>
            <a:ext cx="6796220" cy="715976"/>
          </a:xfrm>
        </p:spPr>
        <p:txBody>
          <a:bodyPr vert="horz" lIns="91440" tIns="45720" rIns="91440" bIns="45720" rtlCol="0" anchor="b">
            <a:noAutofit/>
          </a:bodyPr>
          <a:lstStyle/>
          <a:p>
            <a:pPr lvl="0"/>
            <a:r>
              <a:rPr lang="en-US" sz="3600" dirty="0" smtClean="0"/>
              <a:t>Current </a:t>
            </a:r>
            <a:r>
              <a:rPr lang="en-US" sz="3600" dirty="0"/>
              <a:t>Sales Volume </a:t>
            </a:r>
            <a:r>
              <a:rPr lang="en-US" sz="3600" dirty="0" smtClean="0"/>
              <a:t>Mix (%)</a:t>
            </a:r>
            <a:endParaRPr lang="en-US" sz="36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0" y="6270143"/>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8" name="Chart 7"/>
          <p:cNvGraphicFramePr/>
          <p:nvPr>
            <p:extLst>
              <p:ext uri="{D42A27DB-BD31-4B8C-83A1-F6EECF244321}">
                <p14:modId xmlns:p14="http://schemas.microsoft.com/office/powerpoint/2010/main" val="924289994"/>
              </p:ext>
            </p:extLst>
          </p:nvPr>
        </p:nvGraphicFramePr>
        <p:xfrm>
          <a:off x="545100" y="1413183"/>
          <a:ext cx="5455649" cy="3354712"/>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p:cNvSpPr txBox="1"/>
          <p:nvPr/>
        </p:nvSpPr>
        <p:spPr>
          <a:xfrm>
            <a:off x="545101" y="858938"/>
            <a:ext cx="5352359" cy="523220"/>
          </a:xfrm>
          <a:prstGeom prst="rect">
            <a:avLst/>
          </a:prstGeom>
          <a:solidFill>
            <a:schemeClr val="accent6">
              <a:lumMod val="40000"/>
              <a:lumOff val="60000"/>
            </a:schemeClr>
          </a:solidFill>
        </p:spPr>
        <p:txBody>
          <a:bodyPr wrap="square" rtlCol="0">
            <a:spAutoFit/>
          </a:bodyPr>
          <a:lstStyle/>
          <a:p>
            <a:pPr algn="ctr"/>
            <a:r>
              <a:rPr lang="en-US" sz="2800" b="1" dirty="0">
                <a:latin typeface="72 Light" panose="020B0303030000000003" pitchFamily="34" charset="0"/>
                <a:cs typeface="72 Light" panose="020B0303030000000003" pitchFamily="34" charset="0"/>
              </a:rPr>
              <a:t>Total Sales – </a:t>
            </a:r>
            <a:r>
              <a:rPr lang="en-US" sz="2800" b="1" dirty="0" smtClean="0">
                <a:latin typeface="72 Light" panose="020B0303030000000003" pitchFamily="34" charset="0"/>
                <a:cs typeface="72 Light" panose="020B0303030000000003" pitchFamily="34" charset="0"/>
              </a:rPr>
              <a:t>10.06</a:t>
            </a:r>
            <a:r>
              <a:rPr lang="en-US" sz="2800" b="1" dirty="0" smtClean="0">
                <a:latin typeface="72 Light" panose="020B0303030000000003" pitchFamily="34" charset="0"/>
                <a:cs typeface="72 Light" panose="020B0303030000000003" pitchFamily="34" charset="0"/>
              </a:rPr>
              <a:t> </a:t>
            </a:r>
            <a:r>
              <a:rPr lang="en-US" sz="2800" b="1" dirty="0" smtClean="0">
                <a:latin typeface="72 Light" panose="020B0303030000000003" pitchFamily="34" charset="0"/>
                <a:cs typeface="72 Light" panose="020B0303030000000003" pitchFamily="34" charset="0"/>
              </a:rPr>
              <a:t>million SCMD</a:t>
            </a:r>
            <a:endParaRPr lang="en-US" sz="2800" b="1" dirty="0">
              <a:latin typeface="72 Light" panose="020B0303030000000003" pitchFamily="34" charset="0"/>
              <a:cs typeface="72 Light" panose="020B0303030000000003" pitchFamily="34" charset="0"/>
            </a:endParaRPr>
          </a:p>
        </p:txBody>
      </p:sp>
      <p:graphicFrame>
        <p:nvGraphicFramePr>
          <p:cNvPr id="10" name="Chart 9"/>
          <p:cNvGraphicFramePr>
            <a:graphicFrameLocks/>
          </p:cNvGraphicFramePr>
          <p:nvPr>
            <p:extLst>
              <p:ext uri="{D42A27DB-BD31-4B8C-83A1-F6EECF244321}">
                <p14:modId xmlns:p14="http://schemas.microsoft.com/office/powerpoint/2010/main" val="499100436"/>
              </p:ext>
            </p:extLst>
          </p:nvPr>
        </p:nvGraphicFramePr>
        <p:xfrm>
          <a:off x="5829300" y="1119273"/>
          <a:ext cx="6172200" cy="4134395"/>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p:cNvSpPr txBox="1"/>
          <p:nvPr/>
        </p:nvSpPr>
        <p:spPr>
          <a:xfrm>
            <a:off x="101600" y="5539768"/>
            <a:ext cx="2381250" cy="399214"/>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Delhi: </a:t>
            </a:r>
            <a:r>
              <a:rPr lang="en-US" sz="2000" b="1" dirty="0" smtClean="0">
                <a:latin typeface="72 Light" panose="020B0303030000000003" pitchFamily="34" charset="0"/>
                <a:cs typeface="72 Light" panose="020B0303030000000003" pitchFamily="34" charset="0"/>
              </a:rPr>
              <a:t>5.71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2" name="TextBox 11"/>
          <p:cNvSpPr txBox="1"/>
          <p:nvPr/>
        </p:nvSpPr>
        <p:spPr>
          <a:xfrm>
            <a:off x="2482850" y="5540216"/>
            <a:ext cx="2165350" cy="399214"/>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UP: </a:t>
            </a:r>
            <a:r>
              <a:rPr lang="en-US" sz="2000" b="1" dirty="0" smtClean="0">
                <a:latin typeface="72 Light" panose="020B0303030000000003" pitchFamily="34" charset="0"/>
                <a:cs typeface="72 Light" panose="020B0303030000000003" pitchFamily="34" charset="0"/>
              </a:rPr>
              <a:t>2.71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3" name="TextBox 12"/>
          <p:cNvSpPr txBox="1"/>
          <p:nvPr/>
        </p:nvSpPr>
        <p:spPr>
          <a:xfrm>
            <a:off x="4578350" y="5539768"/>
            <a:ext cx="2698750" cy="400110"/>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Haryana: </a:t>
            </a:r>
            <a:r>
              <a:rPr lang="en-US" sz="2000" b="1" dirty="0" smtClean="0">
                <a:latin typeface="72 Light" panose="020B0303030000000003" pitchFamily="34" charset="0"/>
                <a:cs typeface="72 Light" panose="020B0303030000000003" pitchFamily="34" charset="0"/>
              </a:rPr>
              <a:t>0.94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4" name="TextBox 13"/>
          <p:cNvSpPr txBox="1"/>
          <p:nvPr/>
        </p:nvSpPr>
        <p:spPr>
          <a:xfrm>
            <a:off x="7277100" y="5539768"/>
            <a:ext cx="2806700" cy="400110"/>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Rajasthan</a:t>
            </a:r>
            <a:r>
              <a:rPr lang="en-US" sz="2000" b="1">
                <a:latin typeface="72 Light" panose="020B0303030000000003" pitchFamily="34" charset="0"/>
                <a:cs typeface="72 Light" panose="020B0303030000000003" pitchFamily="34" charset="0"/>
              </a:rPr>
              <a:t>: </a:t>
            </a:r>
            <a:r>
              <a:rPr lang="en-US" sz="2000" b="1" smtClean="0">
                <a:latin typeface="72 Light" panose="020B0303030000000003" pitchFamily="34" charset="0"/>
                <a:cs typeface="72 Light" panose="020B0303030000000003" pitchFamily="34" charset="0"/>
              </a:rPr>
              <a:t>0.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
        <p:nvSpPr>
          <p:cNvPr id="15" name="TextBox 14"/>
          <p:cNvSpPr txBox="1"/>
          <p:nvPr/>
        </p:nvSpPr>
        <p:spPr>
          <a:xfrm>
            <a:off x="10083800" y="5539768"/>
            <a:ext cx="2053771" cy="399214"/>
          </a:xfrm>
          <a:prstGeom prst="rect">
            <a:avLst/>
          </a:prstGeom>
          <a:noFill/>
        </p:spPr>
        <p:txBody>
          <a:bodyPr wrap="square" rtlCol="0">
            <a:spAutoFit/>
          </a:bodyPr>
          <a:lstStyle/>
          <a:p>
            <a:pPr algn="ctr"/>
            <a:r>
              <a:rPr lang="en-US" sz="2000" b="1" dirty="0">
                <a:latin typeface="72 Light" panose="020B0303030000000003" pitchFamily="34" charset="0"/>
                <a:cs typeface="72 Light" panose="020B0303030000000003" pitchFamily="34" charset="0"/>
              </a:rPr>
              <a:t>NG: 0.50 </a:t>
            </a:r>
            <a:r>
              <a:rPr lang="en-US" sz="1100" b="1" dirty="0" smtClean="0">
                <a:latin typeface="72 Light" panose="020B0303030000000003" pitchFamily="34" charset="0"/>
                <a:cs typeface="72 Light" panose="020B0303030000000003" pitchFamily="34" charset="0"/>
              </a:rPr>
              <a:t>million SCMD</a:t>
            </a:r>
            <a:endParaRPr lang="en-US" sz="1100" b="1" dirty="0">
              <a:latin typeface="72 Light" panose="020B0303030000000003" pitchFamily="34" charset="0"/>
              <a:cs typeface="72 Light" panose="020B0303030000000003" pitchFamily="34" charset="0"/>
            </a:endParaRPr>
          </a:p>
        </p:txBody>
      </p:sp>
    </p:spTree>
    <p:extLst>
      <p:ext uri="{BB962C8B-B14F-4D97-AF65-F5344CB8AC3E}">
        <p14:creationId xmlns:p14="http://schemas.microsoft.com/office/powerpoint/2010/main" val="2737574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1304925" y="22860"/>
            <a:ext cx="10196195" cy="790357"/>
          </a:xfrm>
        </p:spPr>
        <p:txBody>
          <a:bodyPr vert="horz" lIns="91440" tIns="45720" rIns="91440" bIns="45720" rtlCol="0" anchor="b">
            <a:noAutofit/>
          </a:bodyPr>
          <a:lstStyle/>
          <a:p>
            <a:pPr lvl="0"/>
            <a:r>
              <a:rPr lang="en-US" sz="3600" dirty="0" smtClean="0"/>
              <a:t>Yearly Sales Volume Segment wise (Million SCM)</a:t>
            </a:r>
            <a:endParaRPr lang="en-US" sz="3600" dirty="0"/>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16" name="Chart 15"/>
          <p:cNvGraphicFramePr/>
          <p:nvPr>
            <p:extLst>
              <p:ext uri="{D42A27DB-BD31-4B8C-83A1-F6EECF244321}">
                <p14:modId xmlns:p14="http://schemas.microsoft.com/office/powerpoint/2010/main" val="2005792314"/>
              </p:ext>
            </p:extLst>
          </p:nvPr>
        </p:nvGraphicFramePr>
        <p:xfrm>
          <a:off x="353861" y="1041898"/>
          <a:ext cx="5163019" cy="2819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p:cNvGraphicFramePr/>
          <p:nvPr>
            <p:extLst>
              <p:ext uri="{D42A27DB-BD31-4B8C-83A1-F6EECF244321}">
                <p14:modId xmlns:p14="http://schemas.microsoft.com/office/powerpoint/2010/main" val="3092871160"/>
              </p:ext>
            </p:extLst>
          </p:nvPr>
        </p:nvGraphicFramePr>
        <p:xfrm>
          <a:off x="6471920" y="1041898"/>
          <a:ext cx="5029200" cy="285579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p:cNvGraphicFramePr/>
          <p:nvPr>
            <p:extLst>
              <p:ext uri="{D42A27DB-BD31-4B8C-83A1-F6EECF244321}">
                <p14:modId xmlns:p14="http://schemas.microsoft.com/office/powerpoint/2010/main" val="855384539"/>
              </p:ext>
            </p:extLst>
          </p:nvPr>
        </p:nvGraphicFramePr>
        <p:xfrm>
          <a:off x="482750" y="4067118"/>
          <a:ext cx="5048150" cy="2590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Chart 18"/>
          <p:cNvGraphicFramePr/>
          <p:nvPr>
            <p:extLst>
              <p:ext uri="{D42A27DB-BD31-4B8C-83A1-F6EECF244321}">
                <p14:modId xmlns:p14="http://schemas.microsoft.com/office/powerpoint/2010/main" val="912965025"/>
              </p:ext>
            </p:extLst>
          </p:nvPr>
        </p:nvGraphicFramePr>
        <p:xfrm>
          <a:off x="6671310" y="3884021"/>
          <a:ext cx="5013960" cy="261582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426042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733674" y="22860"/>
            <a:ext cx="5983605" cy="790357"/>
          </a:xfrm>
        </p:spPr>
        <p:txBody>
          <a:bodyPr vert="horz" lIns="91440" tIns="45720" rIns="91440" bIns="45720" rtlCol="0" anchor="b">
            <a:normAutofit/>
          </a:bodyPr>
          <a:lstStyle/>
          <a:p>
            <a:pPr lvl="0" algn="ctr"/>
            <a:r>
              <a:rPr lang="en-US" dirty="0" smtClean="0"/>
              <a:t>Gas Sourcing</a:t>
            </a:r>
            <a:endParaRPr lang="en-US" dirty="0"/>
          </a:p>
        </p:txBody>
      </p:sp>
      <p:sp>
        <p:nvSpPr>
          <p:cNvPr id="7" name="Content Placeholder 6">
            <a:extLst>
              <a:ext uri="{FF2B5EF4-FFF2-40B4-BE49-F238E27FC236}">
                <a16:creationId xmlns:a16="http://schemas.microsoft.com/office/drawing/2014/main" id="{F3D22D53-586E-4F80-B549-03B4A942D854}"/>
              </a:ext>
            </a:extLst>
          </p:cNvPr>
          <p:cNvSpPr>
            <a:spLocks noGrp="1"/>
          </p:cNvSpPr>
          <p:nvPr>
            <p:ph idx="1"/>
          </p:nvPr>
        </p:nvSpPr>
        <p:spPr>
          <a:xfrm>
            <a:off x="172719" y="1699119"/>
            <a:ext cx="7704455" cy="3412769"/>
          </a:xfrm>
        </p:spPr>
        <p:txBody>
          <a:bodyPr vert="horz" lIns="0" tIns="45720" rIns="0" bIns="45720" rtlCol="0">
            <a:noAutofit/>
          </a:bodyPr>
          <a:lstStyle/>
          <a:p>
            <a:pPr lvl="0" algn="just"/>
            <a:r>
              <a:rPr lang="en-US" sz="1600" dirty="0"/>
              <a:t>Allocation from </a:t>
            </a:r>
            <a:r>
              <a:rPr lang="en-US" sz="1600" dirty="0" smtClean="0"/>
              <a:t>Government of </a:t>
            </a:r>
            <a:r>
              <a:rPr lang="en-US" sz="1600" dirty="0"/>
              <a:t>India of domestic gas for CNG and PNG Domestic segment. </a:t>
            </a:r>
          </a:p>
          <a:p>
            <a:pPr lvl="0" algn="just"/>
            <a:r>
              <a:rPr lang="en-US" sz="1600" dirty="0" smtClean="0"/>
              <a:t>Lower </a:t>
            </a:r>
            <a:r>
              <a:rPr lang="en-US" sz="1600" dirty="0"/>
              <a:t>prices of domestic gas makes the economics of switching to gas more attractive driving growth in CNG &amp; PNG- Domestic segments which constitute around </a:t>
            </a:r>
            <a:r>
              <a:rPr lang="en-US" sz="1600" dirty="0" smtClean="0"/>
              <a:t>83</a:t>
            </a:r>
            <a:r>
              <a:rPr lang="en-US" sz="1600" dirty="0" smtClean="0">
                <a:solidFill>
                  <a:schemeClr val="tx1"/>
                </a:solidFill>
              </a:rPr>
              <a:t>%</a:t>
            </a:r>
            <a:r>
              <a:rPr lang="en-US" sz="1600" dirty="0" smtClean="0"/>
              <a:t> </a:t>
            </a:r>
            <a:r>
              <a:rPr lang="en-US" sz="1600" dirty="0"/>
              <a:t>of the total sales volumes. </a:t>
            </a:r>
            <a:endParaRPr lang="en-US" sz="1600" dirty="0">
              <a:solidFill>
                <a:schemeClr val="tx1"/>
              </a:solidFill>
            </a:endParaRPr>
          </a:p>
          <a:p>
            <a:pPr lvl="0" algn="just"/>
            <a:r>
              <a:rPr lang="en-US" sz="1600" dirty="0" smtClean="0">
                <a:solidFill>
                  <a:schemeClr val="tx1"/>
                </a:solidFill>
              </a:rPr>
              <a:t>During </a:t>
            </a:r>
            <a:r>
              <a:rPr lang="en-US" sz="1600" dirty="0" smtClean="0">
                <a:solidFill>
                  <a:schemeClr val="tx1"/>
                </a:solidFill>
              </a:rPr>
              <a:t>Q2 FY 2026-27, </a:t>
            </a:r>
            <a:r>
              <a:rPr lang="en-US" sz="1600" dirty="0" smtClean="0">
                <a:solidFill>
                  <a:schemeClr val="tx1"/>
                </a:solidFill>
              </a:rPr>
              <a:t>the gas portfolio of the Company comprises </a:t>
            </a:r>
            <a:r>
              <a:rPr lang="en-US" sz="1600" dirty="0" smtClean="0">
                <a:solidFill>
                  <a:schemeClr val="tx1"/>
                </a:solidFill>
              </a:rPr>
              <a:t>48</a:t>
            </a:r>
            <a:r>
              <a:rPr lang="en-US" sz="1600" dirty="0" smtClean="0">
                <a:solidFill>
                  <a:schemeClr val="tx1"/>
                </a:solidFill>
              </a:rPr>
              <a:t>% </a:t>
            </a:r>
            <a:r>
              <a:rPr lang="en-US" sz="1600" dirty="0" smtClean="0">
                <a:solidFill>
                  <a:schemeClr val="tx1"/>
                </a:solidFill>
              </a:rPr>
              <a:t>domestic </a:t>
            </a:r>
            <a:r>
              <a:rPr lang="en-US" sz="1600" dirty="0">
                <a:solidFill>
                  <a:schemeClr val="tx1"/>
                </a:solidFill>
              </a:rPr>
              <a:t>gas </a:t>
            </a:r>
            <a:r>
              <a:rPr lang="en-US" sz="1600" dirty="0" smtClean="0">
                <a:solidFill>
                  <a:schemeClr val="tx1"/>
                </a:solidFill>
              </a:rPr>
              <a:t>(including NWG and HP/HT) and </a:t>
            </a:r>
            <a:r>
              <a:rPr lang="en-US" sz="1600" dirty="0" smtClean="0">
                <a:solidFill>
                  <a:schemeClr val="tx1"/>
                </a:solidFill>
              </a:rPr>
              <a:t>52</a:t>
            </a:r>
            <a:r>
              <a:rPr lang="en-US" sz="1600" dirty="0" smtClean="0">
                <a:solidFill>
                  <a:schemeClr val="tx1"/>
                </a:solidFill>
              </a:rPr>
              <a:t>% </a:t>
            </a:r>
            <a:r>
              <a:rPr lang="en-US" sz="1600" dirty="0" smtClean="0">
                <a:solidFill>
                  <a:schemeClr val="tx1"/>
                </a:solidFill>
              </a:rPr>
              <a:t>RLNG.</a:t>
            </a:r>
            <a:endParaRPr lang="en-US" sz="1600" dirty="0">
              <a:solidFill>
                <a:schemeClr val="tx1"/>
              </a:solidFill>
            </a:endParaRPr>
          </a:p>
          <a:p>
            <a:pPr algn="just"/>
            <a:r>
              <a:rPr lang="en-US" sz="1600" dirty="0"/>
              <a:t>Have tied up long term/ mid </a:t>
            </a:r>
            <a:r>
              <a:rPr lang="en-US" sz="1600" dirty="0" smtClean="0"/>
              <a:t>term/short term contract </a:t>
            </a:r>
            <a:r>
              <a:rPr lang="en-US" sz="1600" dirty="0"/>
              <a:t>for </a:t>
            </a:r>
            <a:r>
              <a:rPr lang="en-US" sz="1600" dirty="0" smtClean="0"/>
              <a:t>RLNG </a:t>
            </a:r>
            <a:r>
              <a:rPr lang="en-US" sz="1600" dirty="0"/>
              <a:t>to meet PNG Industrial &amp; Commercial demand and shortfall in Domestic Gas allocation for CNG &amp; </a:t>
            </a:r>
            <a:r>
              <a:rPr lang="en-US" sz="1600" dirty="0" smtClean="0"/>
              <a:t>D-PNG.</a:t>
            </a:r>
          </a:p>
          <a:p>
            <a:pPr algn="just"/>
            <a:r>
              <a:rPr lang="en-US" sz="1600" dirty="0" smtClean="0"/>
              <a:t>Buying </a:t>
            </a:r>
            <a:r>
              <a:rPr lang="en-US" sz="1600" dirty="0"/>
              <a:t>short term gas from the open market through tendering and IGX on need basis. </a:t>
            </a:r>
          </a:p>
          <a:p>
            <a:pPr lvl="0" algn="just"/>
            <a:endParaRPr lang="en-US" sz="1600" dirty="0">
              <a:solidFill>
                <a:schemeClr val="tx1"/>
              </a:solidFill>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pic>
        <p:nvPicPr>
          <p:cNvPr id="6146" name="Picture 2" descr="Gas Processing Plant Icons Stock Illustrations – 387 Gas Processing Plant  Icons Stock Illustrations, Vectors &amp; Clipart - Dreamsti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3385" y="1449704"/>
            <a:ext cx="4006215" cy="4006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065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205354" y="97241"/>
            <a:ext cx="9305926" cy="790357"/>
          </a:xfrm>
        </p:spPr>
        <p:txBody>
          <a:bodyPr vert="horz" lIns="91440" tIns="45720" rIns="91440" bIns="45720" rtlCol="0" anchor="b">
            <a:normAutofit fontScale="90000"/>
          </a:bodyPr>
          <a:lstStyle/>
          <a:p>
            <a:pPr lvl="0"/>
            <a:r>
              <a:rPr lang="en-US" dirty="0">
                <a:solidFill>
                  <a:schemeClr val="tx1"/>
                </a:solidFill>
              </a:rPr>
              <a:t>Current Gas Mix (%) (Overall Purchases)</a:t>
            </a: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9" name="Object 3"/>
          <p:cNvGraphicFramePr>
            <a:graphicFrameLocks noChangeAspect="1"/>
          </p:cNvGraphicFramePr>
          <p:nvPr>
            <p:extLst>
              <p:ext uri="{D42A27DB-BD31-4B8C-83A1-F6EECF244321}">
                <p14:modId xmlns:p14="http://schemas.microsoft.com/office/powerpoint/2010/main" val="1650974206"/>
              </p:ext>
            </p:extLst>
          </p:nvPr>
        </p:nvGraphicFramePr>
        <p:xfrm>
          <a:off x="1717040" y="914400"/>
          <a:ext cx="9367520" cy="554845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03208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205354" y="97241"/>
            <a:ext cx="9305926" cy="790357"/>
          </a:xfrm>
        </p:spPr>
        <p:txBody>
          <a:bodyPr vert="horz" lIns="91440" tIns="45720" rIns="91440" bIns="45720" rtlCol="0" anchor="b">
            <a:normAutofit/>
          </a:bodyPr>
          <a:lstStyle/>
          <a:p>
            <a:pPr lvl="0"/>
            <a:r>
              <a:rPr lang="en-US" dirty="0" smtClean="0">
                <a:solidFill>
                  <a:schemeClr val="tx1"/>
                </a:solidFill>
              </a:rPr>
              <a:t>Growth in CNG Segment</a:t>
            </a:r>
            <a:endParaRPr lang="en-US" dirty="0">
              <a:solidFill>
                <a:schemeClr val="tx1"/>
              </a:solidFill>
            </a:endParaRPr>
          </a:p>
        </p:txBody>
      </p:sp>
      <p:cxnSp>
        <p:nvCxnSpPr>
          <p:cNvPr id="4" name="Straight Connector 3"/>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pic>
        <p:nvPicPr>
          <p:cNvPr id="29" name="Picture 28"/>
          <p:cNvPicPr>
            <a:picLocks noChangeAspect="1"/>
          </p:cNvPicPr>
          <p:nvPr/>
        </p:nvPicPr>
        <p:blipFill>
          <a:blip r:embed="rId3"/>
          <a:stretch>
            <a:fillRect/>
          </a:stretch>
        </p:blipFill>
        <p:spPr>
          <a:xfrm>
            <a:off x="10160" y="630711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graphicFrame>
        <p:nvGraphicFramePr>
          <p:cNvPr id="8" name="Chart 7"/>
          <p:cNvGraphicFramePr/>
          <p:nvPr>
            <p:extLst>
              <p:ext uri="{D42A27DB-BD31-4B8C-83A1-F6EECF244321}">
                <p14:modId xmlns:p14="http://schemas.microsoft.com/office/powerpoint/2010/main" val="2435331045"/>
              </p:ext>
            </p:extLst>
          </p:nvPr>
        </p:nvGraphicFramePr>
        <p:xfrm>
          <a:off x="-15344" y="492419"/>
          <a:ext cx="6242789" cy="53504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p:cNvGraphicFramePr/>
          <p:nvPr>
            <p:extLst>
              <p:ext uri="{D42A27DB-BD31-4B8C-83A1-F6EECF244321}">
                <p14:modId xmlns:p14="http://schemas.microsoft.com/office/powerpoint/2010/main" val="1022607551"/>
              </p:ext>
            </p:extLst>
          </p:nvPr>
        </p:nvGraphicFramePr>
        <p:xfrm>
          <a:off x="6048375" y="887598"/>
          <a:ext cx="6090133" cy="263046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Chart 10"/>
          <p:cNvGraphicFramePr/>
          <p:nvPr>
            <p:extLst>
              <p:ext uri="{D42A27DB-BD31-4B8C-83A1-F6EECF244321}">
                <p14:modId xmlns:p14="http://schemas.microsoft.com/office/powerpoint/2010/main" val="348099898"/>
              </p:ext>
            </p:extLst>
          </p:nvPr>
        </p:nvGraphicFramePr>
        <p:xfrm>
          <a:off x="5743575" y="3518061"/>
          <a:ext cx="6200775" cy="321611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70531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46B020-2B12-4533-AB98-A078339B314A}"/>
              </a:ext>
            </a:extLst>
          </p:cNvPr>
          <p:cNvSpPr>
            <a:spLocks noGrp="1"/>
          </p:cNvSpPr>
          <p:nvPr>
            <p:ph type="title" idx="4294967295"/>
          </p:nvPr>
        </p:nvSpPr>
        <p:spPr>
          <a:xfrm>
            <a:off x="2205354" y="97241"/>
            <a:ext cx="9305926" cy="790357"/>
          </a:xfrm>
        </p:spPr>
        <p:txBody>
          <a:bodyPr vert="horz" lIns="91440" tIns="45720" rIns="91440" bIns="45720" rtlCol="0" anchor="b">
            <a:normAutofit/>
          </a:bodyPr>
          <a:lstStyle/>
          <a:p>
            <a:pPr lvl="0" algn="ctr"/>
            <a:r>
              <a:rPr lang="en-US" dirty="0" smtClean="0">
                <a:solidFill>
                  <a:schemeClr val="tx1"/>
                </a:solidFill>
              </a:rPr>
              <a:t>CNG Station Network</a:t>
            </a:r>
            <a:endParaRPr lang="en-US" dirty="0">
              <a:solidFill>
                <a:schemeClr val="tx1"/>
              </a:solidFill>
            </a:endParaRPr>
          </a:p>
        </p:txBody>
      </p:sp>
      <p:pic>
        <p:nvPicPr>
          <p:cNvPr id="29" name="Picture 28"/>
          <p:cNvPicPr>
            <a:picLocks noChangeAspect="1"/>
          </p:cNvPicPr>
          <p:nvPr/>
        </p:nvPicPr>
        <p:blipFill>
          <a:blip r:embed="rId3"/>
          <a:stretch>
            <a:fillRect/>
          </a:stretch>
        </p:blipFill>
        <p:spPr>
          <a:xfrm>
            <a:off x="10160" y="6288064"/>
            <a:ext cx="12192000" cy="587857"/>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9" name="Straight Connector 8"/>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12" name="Table 11"/>
          <p:cNvGraphicFramePr>
            <a:graphicFrameLocks noGrp="1"/>
          </p:cNvGraphicFramePr>
          <p:nvPr>
            <p:extLst>
              <p:ext uri="{D42A27DB-BD31-4B8C-83A1-F6EECF244321}">
                <p14:modId xmlns:p14="http://schemas.microsoft.com/office/powerpoint/2010/main" val="3113644911"/>
              </p:ext>
            </p:extLst>
          </p:nvPr>
        </p:nvGraphicFramePr>
        <p:xfrm>
          <a:off x="703827" y="1100310"/>
          <a:ext cx="10811425" cy="5026562"/>
        </p:xfrm>
        <a:graphic>
          <a:graphicData uri="http://schemas.openxmlformats.org/drawingml/2006/table">
            <a:tbl>
              <a:tblPr firstRow="1" bandRow="1">
                <a:tableStyleId>{FABFCF23-3B69-468F-B69F-88F6DE6A72F2}</a:tableStyleId>
              </a:tblPr>
              <a:tblGrid>
                <a:gridCol w="2358418">
                  <a:extLst>
                    <a:ext uri="{9D8B030D-6E8A-4147-A177-3AD203B41FA5}">
                      <a16:colId xmlns:a16="http://schemas.microsoft.com/office/drawing/2014/main" val="20000"/>
                    </a:ext>
                  </a:extLst>
                </a:gridCol>
                <a:gridCol w="1792398">
                  <a:extLst>
                    <a:ext uri="{9D8B030D-6E8A-4147-A177-3AD203B41FA5}">
                      <a16:colId xmlns:a16="http://schemas.microsoft.com/office/drawing/2014/main" val="20001"/>
                    </a:ext>
                  </a:extLst>
                </a:gridCol>
                <a:gridCol w="1698061">
                  <a:extLst>
                    <a:ext uri="{9D8B030D-6E8A-4147-A177-3AD203B41FA5}">
                      <a16:colId xmlns:a16="http://schemas.microsoft.com/office/drawing/2014/main" val="20002"/>
                    </a:ext>
                  </a:extLst>
                </a:gridCol>
                <a:gridCol w="1698061">
                  <a:extLst>
                    <a:ext uri="{9D8B030D-6E8A-4147-A177-3AD203B41FA5}">
                      <a16:colId xmlns:a16="http://schemas.microsoft.com/office/drawing/2014/main" val="20003"/>
                    </a:ext>
                  </a:extLst>
                </a:gridCol>
                <a:gridCol w="1719999">
                  <a:extLst>
                    <a:ext uri="{9D8B030D-6E8A-4147-A177-3AD203B41FA5}">
                      <a16:colId xmlns:a16="http://schemas.microsoft.com/office/drawing/2014/main" val="20004"/>
                    </a:ext>
                  </a:extLst>
                </a:gridCol>
                <a:gridCol w="1544488">
                  <a:extLst>
                    <a:ext uri="{9D8B030D-6E8A-4147-A177-3AD203B41FA5}">
                      <a16:colId xmlns:a16="http://schemas.microsoft.com/office/drawing/2014/main" val="20005"/>
                    </a:ext>
                  </a:extLst>
                </a:gridCol>
              </a:tblGrid>
              <a:tr h="719210">
                <a:tc>
                  <a:txBody>
                    <a:bodyPr/>
                    <a:lstStyle/>
                    <a:p>
                      <a:pPr algn="ctr"/>
                      <a:r>
                        <a:rPr lang="en-US" dirty="0"/>
                        <a:t>Station</a:t>
                      </a:r>
                    </a:p>
                  </a:txBody>
                  <a:tcPr anchor="ctr"/>
                </a:tc>
                <a:tc>
                  <a:txBody>
                    <a:bodyPr/>
                    <a:lstStyle/>
                    <a:p>
                      <a:pPr algn="ctr"/>
                      <a:r>
                        <a:rPr lang="en-US" dirty="0"/>
                        <a:t>IGL</a:t>
                      </a:r>
                    </a:p>
                  </a:txBody>
                  <a:tcPr anchor="ctr"/>
                </a:tc>
                <a:tc>
                  <a:txBody>
                    <a:bodyPr/>
                    <a:lstStyle/>
                    <a:p>
                      <a:pPr algn="ctr"/>
                      <a:r>
                        <a:rPr lang="en-US" dirty="0"/>
                        <a:t>DTC/ UPSRTC</a:t>
                      </a:r>
                    </a:p>
                  </a:txBody>
                  <a:tcPr anchor="ctr"/>
                </a:tc>
                <a:tc>
                  <a:txBody>
                    <a:bodyPr/>
                    <a:lstStyle/>
                    <a:p>
                      <a:pPr algn="ctr"/>
                      <a:r>
                        <a:rPr lang="en-US" dirty="0"/>
                        <a:t>OMC</a:t>
                      </a:r>
                    </a:p>
                  </a:txBody>
                  <a:tcPr anchor="ctr"/>
                </a:tc>
                <a:tc>
                  <a:txBody>
                    <a:bodyPr/>
                    <a:lstStyle/>
                    <a:p>
                      <a:pPr algn="ctr"/>
                      <a:r>
                        <a:rPr lang="en-US" dirty="0"/>
                        <a:t>DODO</a:t>
                      </a:r>
                    </a:p>
                  </a:txBody>
                  <a:tcPr anchor="ctr"/>
                </a:tc>
                <a:tc>
                  <a:txBody>
                    <a:bodyPr/>
                    <a:lstStyle/>
                    <a:p>
                      <a:pPr algn="ctr"/>
                      <a:r>
                        <a:rPr lang="en-US" dirty="0"/>
                        <a:t>Total</a:t>
                      </a:r>
                      <a:endParaRPr lang="en-US" b="1" dirty="0"/>
                    </a:p>
                  </a:txBody>
                  <a:tcPr anchor="ctr"/>
                </a:tc>
                <a:extLst>
                  <a:ext uri="{0D108BD9-81ED-4DB2-BD59-A6C34878D82A}">
                    <a16:rowId xmlns:a16="http://schemas.microsoft.com/office/drawing/2014/main" val="10000"/>
                  </a:ext>
                </a:extLst>
              </a:tr>
              <a:tr h="862354">
                <a:tc>
                  <a:txBody>
                    <a:bodyPr/>
                    <a:lstStyle/>
                    <a:p>
                      <a:pPr algn="ctr"/>
                      <a:r>
                        <a:rPr lang="en-US" dirty="0"/>
                        <a:t>Online</a:t>
                      </a:r>
                      <a:endParaRPr lang="en-US" b="1" dirty="0"/>
                    </a:p>
                  </a:txBody>
                  <a:tcPr anchor="ctr"/>
                </a:tc>
                <a:tc>
                  <a:txBody>
                    <a:bodyPr/>
                    <a:lstStyle/>
                    <a:p>
                      <a:pPr algn="ctr"/>
                      <a:r>
                        <a:rPr lang="en-US" dirty="0" smtClean="0"/>
                        <a:t>197</a:t>
                      </a:r>
                      <a:endParaRPr lang="en-US" dirty="0"/>
                    </a:p>
                  </a:txBody>
                  <a:tcPr anchor="ctr"/>
                </a:tc>
                <a:tc>
                  <a:txBody>
                    <a:bodyPr/>
                    <a:lstStyle/>
                    <a:p>
                      <a:pPr algn="ctr"/>
                      <a:r>
                        <a:rPr lang="en-US" dirty="0" smtClean="0"/>
                        <a:t>64</a:t>
                      </a:r>
                      <a:endParaRPr lang="en-US" dirty="0"/>
                    </a:p>
                  </a:txBody>
                  <a:tcPr anchor="ctr"/>
                </a:tc>
                <a:tc>
                  <a:txBody>
                    <a:bodyPr/>
                    <a:lstStyle/>
                    <a:p>
                      <a:pPr algn="ctr"/>
                      <a:r>
                        <a:rPr lang="en-US" dirty="0" smtClean="0"/>
                        <a:t>513</a:t>
                      </a:r>
                      <a:endParaRPr lang="en-US" dirty="0"/>
                    </a:p>
                  </a:txBody>
                  <a:tcPr anchor="ctr"/>
                </a:tc>
                <a:tc>
                  <a:txBody>
                    <a:bodyPr/>
                    <a:lstStyle/>
                    <a:p>
                      <a:pPr algn="ctr"/>
                      <a:r>
                        <a:rPr lang="en-US" dirty="0" smtClean="0"/>
                        <a:t>101</a:t>
                      </a:r>
                      <a:endParaRPr lang="en-US" dirty="0"/>
                    </a:p>
                  </a:txBody>
                  <a:tcPr anchor="ctr"/>
                </a:tc>
                <a:tc>
                  <a:txBody>
                    <a:bodyPr/>
                    <a:lstStyle/>
                    <a:p>
                      <a:pPr algn="ctr"/>
                      <a:r>
                        <a:rPr lang="en-US" b="0" dirty="0" smtClean="0"/>
                        <a:t>875</a:t>
                      </a:r>
                      <a:endParaRPr lang="en-US" b="0" dirty="0"/>
                    </a:p>
                  </a:txBody>
                  <a:tcPr anchor="ctr"/>
                </a:tc>
                <a:extLst>
                  <a:ext uri="{0D108BD9-81ED-4DB2-BD59-A6C34878D82A}">
                    <a16:rowId xmlns:a16="http://schemas.microsoft.com/office/drawing/2014/main" val="10001"/>
                  </a:ext>
                </a:extLst>
              </a:tr>
              <a:tr h="862354">
                <a:tc>
                  <a:txBody>
                    <a:bodyPr/>
                    <a:lstStyle/>
                    <a:p>
                      <a:pPr algn="ctr"/>
                      <a:r>
                        <a:rPr lang="en-US" dirty="0"/>
                        <a:t>Daughter Booster</a:t>
                      </a:r>
                      <a:endParaRPr lang="en-US" b="1" dirty="0"/>
                    </a:p>
                  </a:txBody>
                  <a:tcPr anchor="ctr"/>
                </a:tc>
                <a:tc>
                  <a:txBody>
                    <a:bodyPr/>
                    <a:lstStyle/>
                    <a:p>
                      <a:pPr algn="ctr"/>
                      <a:r>
                        <a:rPr lang="en-US" dirty="0" smtClean="0"/>
                        <a:t>0</a:t>
                      </a:r>
                      <a:endParaRPr lang="en-US" dirty="0"/>
                    </a:p>
                  </a:txBody>
                  <a:tcPr anchor="ctr"/>
                </a:tc>
                <a:tc>
                  <a:txBody>
                    <a:bodyPr/>
                    <a:lstStyle/>
                    <a:p>
                      <a:pPr algn="ctr"/>
                      <a:r>
                        <a:rPr lang="en-US" dirty="0"/>
                        <a:t>0</a:t>
                      </a:r>
                    </a:p>
                  </a:txBody>
                  <a:tcPr anchor="ctr"/>
                </a:tc>
                <a:tc>
                  <a:txBody>
                    <a:bodyPr/>
                    <a:lstStyle/>
                    <a:p>
                      <a:pPr algn="ctr"/>
                      <a:r>
                        <a:rPr lang="en-US" dirty="0" smtClean="0"/>
                        <a:t>93</a:t>
                      </a:r>
                      <a:endParaRPr lang="en-US" dirty="0"/>
                    </a:p>
                  </a:txBody>
                  <a:tcPr anchor="ctr"/>
                </a:tc>
                <a:tc>
                  <a:txBody>
                    <a:bodyPr/>
                    <a:lstStyle/>
                    <a:p>
                      <a:pPr algn="ctr"/>
                      <a:r>
                        <a:rPr lang="en-US" dirty="0"/>
                        <a:t>7</a:t>
                      </a:r>
                      <a:endParaRPr lang="en-US" dirty="0"/>
                    </a:p>
                  </a:txBody>
                  <a:tcPr anchor="ctr"/>
                </a:tc>
                <a:tc>
                  <a:txBody>
                    <a:bodyPr/>
                    <a:lstStyle/>
                    <a:p>
                      <a:pPr algn="ctr"/>
                      <a:r>
                        <a:rPr lang="en-US" dirty="0" smtClean="0"/>
                        <a:t>100</a:t>
                      </a:r>
                      <a:endParaRPr lang="en-US" b="0" dirty="0"/>
                    </a:p>
                  </a:txBody>
                  <a:tcPr anchor="ctr"/>
                </a:tc>
                <a:extLst>
                  <a:ext uri="{0D108BD9-81ED-4DB2-BD59-A6C34878D82A}">
                    <a16:rowId xmlns:a16="http://schemas.microsoft.com/office/drawing/2014/main" val="10002"/>
                  </a:ext>
                </a:extLst>
              </a:tr>
              <a:tr h="862354">
                <a:tc>
                  <a:txBody>
                    <a:bodyPr/>
                    <a:lstStyle/>
                    <a:p>
                      <a:pPr algn="ctr"/>
                      <a:r>
                        <a:rPr lang="en-US" dirty="0"/>
                        <a:t>Daughter</a:t>
                      </a:r>
                      <a:endParaRPr lang="en-US" b="1" dirty="0"/>
                    </a:p>
                  </a:txBody>
                  <a:tcPr anchor="ctr"/>
                </a:tc>
                <a:tc>
                  <a:txBody>
                    <a:bodyPr/>
                    <a:lstStyle/>
                    <a:p>
                      <a:pPr algn="ctr"/>
                      <a:r>
                        <a:rPr lang="en-US" dirty="0"/>
                        <a:t>0</a:t>
                      </a:r>
                    </a:p>
                  </a:txBody>
                  <a:tcPr anchor="ctr"/>
                </a:tc>
                <a:tc>
                  <a:txBody>
                    <a:bodyPr/>
                    <a:lstStyle/>
                    <a:p>
                      <a:pPr algn="ctr"/>
                      <a:r>
                        <a:rPr lang="en-US" dirty="0"/>
                        <a:t>0</a:t>
                      </a:r>
                    </a:p>
                  </a:txBody>
                  <a:tcPr anchor="ctr"/>
                </a:tc>
                <a:tc>
                  <a:txBody>
                    <a:bodyPr/>
                    <a:lstStyle/>
                    <a:p>
                      <a:pPr algn="ctr"/>
                      <a:r>
                        <a:rPr lang="en-US" dirty="0" smtClean="0"/>
                        <a:t>52</a:t>
                      </a:r>
                      <a:endParaRPr lang="en-US" dirty="0"/>
                    </a:p>
                  </a:txBody>
                  <a:tcPr anchor="ctr"/>
                </a:tc>
                <a:tc>
                  <a:txBody>
                    <a:bodyPr/>
                    <a:lstStyle/>
                    <a:p>
                      <a:pPr algn="ctr"/>
                      <a:r>
                        <a:rPr lang="en-US" dirty="0"/>
                        <a:t>0</a:t>
                      </a:r>
                    </a:p>
                  </a:txBody>
                  <a:tcPr anchor="ctr"/>
                </a:tc>
                <a:tc>
                  <a:txBody>
                    <a:bodyPr/>
                    <a:lstStyle/>
                    <a:p>
                      <a:pPr algn="ctr"/>
                      <a:r>
                        <a:rPr lang="en-US" dirty="0" smtClean="0"/>
                        <a:t>52</a:t>
                      </a:r>
                      <a:endParaRPr lang="en-US" b="0" dirty="0"/>
                    </a:p>
                  </a:txBody>
                  <a:tcPr anchor="ctr"/>
                </a:tc>
                <a:extLst>
                  <a:ext uri="{0D108BD9-81ED-4DB2-BD59-A6C34878D82A}">
                    <a16:rowId xmlns:a16="http://schemas.microsoft.com/office/drawing/2014/main" val="10003"/>
                  </a:ext>
                </a:extLst>
              </a:tr>
              <a:tr h="862354">
                <a:tc>
                  <a:txBody>
                    <a:bodyPr/>
                    <a:lstStyle/>
                    <a:p>
                      <a:pPr algn="ctr"/>
                      <a:r>
                        <a:rPr lang="en-US" dirty="0"/>
                        <a:t>LNG</a:t>
                      </a:r>
                      <a:endParaRPr lang="en-US" b="0" dirty="0"/>
                    </a:p>
                  </a:txBody>
                  <a:tcPr anchor="ctr"/>
                </a:tc>
                <a:tc>
                  <a:txBody>
                    <a:bodyPr/>
                    <a:lstStyle/>
                    <a:p>
                      <a:pPr algn="ctr"/>
                      <a:r>
                        <a:rPr lang="en-US" dirty="0" smtClean="0"/>
                        <a:t>4</a:t>
                      </a:r>
                      <a:endParaRPr lang="en-US" dirty="0"/>
                    </a:p>
                  </a:txBody>
                  <a:tcPr anchor="ctr"/>
                </a:tc>
                <a:tc>
                  <a:txBody>
                    <a:bodyPr/>
                    <a:lstStyle/>
                    <a:p>
                      <a:pPr algn="ctr"/>
                      <a:r>
                        <a:rPr lang="en-US" dirty="0"/>
                        <a:t>0</a:t>
                      </a:r>
                    </a:p>
                  </a:txBody>
                  <a:tcPr anchor="ctr"/>
                </a:tc>
                <a:tc>
                  <a:txBody>
                    <a:bodyPr/>
                    <a:lstStyle/>
                    <a:p>
                      <a:pPr algn="ctr"/>
                      <a:r>
                        <a:rPr lang="en-US" dirty="0"/>
                        <a:t>0</a:t>
                      </a:r>
                    </a:p>
                  </a:txBody>
                  <a:tcPr anchor="ctr"/>
                </a:tc>
                <a:tc>
                  <a:txBody>
                    <a:bodyPr/>
                    <a:lstStyle/>
                    <a:p>
                      <a:pPr algn="ctr"/>
                      <a:r>
                        <a:rPr lang="en-US" dirty="0"/>
                        <a:t>0</a:t>
                      </a:r>
                    </a:p>
                  </a:txBody>
                  <a:tcPr anchor="ctr"/>
                </a:tc>
                <a:tc>
                  <a:txBody>
                    <a:bodyPr/>
                    <a:lstStyle/>
                    <a:p>
                      <a:pPr algn="ctr"/>
                      <a:r>
                        <a:rPr lang="en-US" b="0" dirty="0"/>
                        <a:t>4</a:t>
                      </a:r>
                    </a:p>
                  </a:txBody>
                  <a:tcPr anchor="ctr"/>
                </a:tc>
                <a:extLst>
                  <a:ext uri="{0D108BD9-81ED-4DB2-BD59-A6C34878D82A}">
                    <a16:rowId xmlns:a16="http://schemas.microsoft.com/office/drawing/2014/main" val="364803216"/>
                  </a:ext>
                </a:extLst>
              </a:tr>
              <a:tr h="857936">
                <a:tc>
                  <a:txBody>
                    <a:bodyPr/>
                    <a:lstStyle/>
                    <a:p>
                      <a:pPr algn="ctr"/>
                      <a:r>
                        <a:rPr lang="en-US" dirty="0"/>
                        <a:t>Total</a:t>
                      </a:r>
                      <a:endParaRPr lang="en-US" b="0" dirty="0"/>
                    </a:p>
                  </a:txBody>
                  <a:tcPr anchor="ctr"/>
                </a:tc>
                <a:tc>
                  <a:txBody>
                    <a:bodyPr/>
                    <a:lstStyle/>
                    <a:p>
                      <a:pPr algn="ctr"/>
                      <a:r>
                        <a:rPr lang="en-US" b="0" dirty="0" smtClean="0"/>
                        <a:t>201</a:t>
                      </a:r>
                      <a:endParaRPr lang="en-US" b="0" dirty="0"/>
                    </a:p>
                  </a:txBody>
                  <a:tcPr anchor="ctr"/>
                </a:tc>
                <a:tc>
                  <a:txBody>
                    <a:bodyPr/>
                    <a:lstStyle/>
                    <a:p>
                      <a:pPr algn="ctr"/>
                      <a:r>
                        <a:rPr lang="en-US" dirty="0" smtClean="0"/>
                        <a:t>64</a:t>
                      </a:r>
                      <a:endParaRPr lang="en-US" b="0" dirty="0"/>
                    </a:p>
                  </a:txBody>
                  <a:tcPr anchor="ctr"/>
                </a:tc>
                <a:tc>
                  <a:txBody>
                    <a:bodyPr/>
                    <a:lstStyle/>
                    <a:p>
                      <a:pPr algn="ctr"/>
                      <a:r>
                        <a:rPr lang="en-US" dirty="0" smtClean="0"/>
                        <a:t>658</a:t>
                      </a:r>
                      <a:endParaRPr lang="en-US" b="0" dirty="0"/>
                    </a:p>
                  </a:txBody>
                  <a:tcPr anchor="ctr"/>
                </a:tc>
                <a:tc>
                  <a:txBody>
                    <a:bodyPr/>
                    <a:lstStyle/>
                    <a:p>
                      <a:pPr algn="ctr"/>
                      <a:r>
                        <a:rPr lang="en-US" b="0" dirty="0" smtClean="0"/>
                        <a:t>108</a:t>
                      </a:r>
                      <a:endParaRPr lang="en-US" b="0" dirty="0"/>
                    </a:p>
                  </a:txBody>
                  <a:tcPr anchor="ctr"/>
                </a:tc>
                <a:tc>
                  <a:txBody>
                    <a:bodyPr/>
                    <a:lstStyle/>
                    <a:p>
                      <a:pPr algn="ctr"/>
                      <a:r>
                        <a:rPr lang="en-US" dirty="0" smtClean="0"/>
                        <a:t>1031</a:t>
                      </a:r>
                      <a:endParaRPr lang="en-US" b="0" dirty="0"/>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44837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graphicFrame>
        <p:nvGraphicFramePr>
          <p:cNvPr id="7" name="Chart 6"/>
          <p:cNvGraphicFramePr/>
          <p:nvPr>
            <p:extLst>
              <p:ext uri="{D42A27DB-BD31-4B8C-83A1-F6EECF244321}">
                <p14:modId xmlns:p14="http://schemas.microsoft.com/office/powerpoint/2010/main" val="2269567987"/>
              </p:ext>
            </p:extLst>
          </p:nvPr>
        </p:nvGraphicFramePr>
        <p:xfrm>
          <a:off x="156189" y="937908"/>
          <a:ext cx="5815985" cy="28103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2301155016"/>
              </p:ext>
            </p:extLst>
          </p:nvPr>
        </p:nvGraphicFramePr>
        <p:xfrm>
          <a:off x="6162674" y="992644"/>
          <a:ext cx="5724525" cy="25455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1383772935"/>
              </p:ext>
            </p:extLst>
          </p:nvPr>
        </p:nvGraphicFramePr>
        <p:xfrm>
          <a:off x="209882" y="3581097"/>
          <a:ext cx="5854491" cy="279035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p:nvPr>
            <p:extLst>
              <p:ext uri="{D42A27DB-BD31-4B8C-83A1-F6EECF244321}">
                <p14:modId xmlns:p14="http://schemas.microsoft.com/office/powerpoint/2010/main" val="2136283922"/>
              </p:ext>
            </p:extLst>
          </p:nvPr>
        </p:nvGraphicFramePr>
        <p:xfrm>
          <a:off x="5972175" y="3585725"/>
          <a:ext cx="5991226" cy="2737974"/>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p:cNvSpPr txBox="1"/>
          <p:nvPr/>
        </p:nvSpPr>
        <p:spPr>
          <a:xfrm>
            <a:off x="5530339" y="6418809"/>
            <a:ext cx="6989196" cy="265457"/>
          </a:xfrm>
          <a:prstGeom prst="rect">
            <a:avLst/>
          </a:prstGeom>
          <a:noFill/>
        </p:spPr>
        <p:txBody>
          <a:bodyPr wrap="square" rtlCol="0">
            <a:spAutoFit/>
          </a:bodyPr>
          <a:lstStyle/>
          <a:p>
            <a:pPr algn="just"/>
            <a:r>
              <a:rPr lang="en-US" sz="1125" b="1" i="1" dirty="0"/>
              <a:t>*Re casted Estimated figures based on various sources. Does not exclude vehicles phase out, if any.</a:t>
            </a:r>
          </a:p>
        </p:txBody>
      </p:sp>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a:t>CNG Vehicles (Figures in Nos.) IGL GA’s</a:t>
            </a: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2" name="TextBox 1"/>
          <p:cNvSpPr txBox="1"/>
          <p:nvPr/>
        </p:nvSpPr>
        <p:spPr>
          <a:xfrm>
            <a:off x="4657724" y="1171575"/>
            <a:ext cx="707799" cy="246221"/>
          </a:xfrm>
          <a:prstGeom prst="rect">
            <a:avLst/>
          </a:prstGeom>
          <a:noFill/>
        </p:spPr>
        <p:txBody>
          <a:bodyPr wrap="square" rtlCol="0">
            <a:spAutoFit/>
          </a:bodyPr>
          <a:lstStyle/>
          <a:p>
            <a:r>
              <a:rPr lang="en-US" sz="1000" dirty="0" smtClean="0"/>
              <a:t>47,955</a:t>
            </a:r>
            <a:endParaRPr lang="en-US" sz="1000" dirty="0"/>
          </a:p>
        </p:txBody>
      </p:sp>
      <p:sp>
        <p:nvSpPr>
          <p:cNvPr id="3" name="TextBox 2"/>
          <p:cNvSpPr txBox="1"/>
          <p:nvPr/>
        </p:nvSpPr>
        <p:spPr>
          <a:xfrm>
            <a:off x="4800600" y="3838575"/>
            <a:ext cx="809625" cy="246221"/>
          </a:xfrm>
          <a:prstGeom prst="rect">
            <a:avLst/>
          </a:prstGeom>
          <a:noFill/>
        </p:spPr>
        <p:txBody>
          <a:bodyPr wrap="square" rtlCol="0">
            <a:spAutoFit/>
          </a:bodyPr>
          <a:lstStyle/>
          <a:p>
            <a:r>
              <a:rPr lang="en-US" sz="1000" dirty="0" smtClean="0"/>
              <a:t>15,88,955</a:t>
            </a:r>
            <a:endParaRPr lang="en-US" sz="1000" dirty="0"/>
          </a:p>
        </p:txBody>
      </p:sp>
    </p:spTree>
    <p:extLst>
      <p:ext uri="{BB962C8B-B14F-4D97-AF65-F5344CB8AC3E}">
        <p14:creationId xmlns:p14="http://schemas.microsoft.com/office/powerpoint/2010/main" val="2039883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a:t>PNG Network (Figures in kilometers)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8" name="Slide Number Placeholder 3"/>
          <p:cNvSpPr>
            <a:spLocks noGrp="1"/>
          </p:cNvSpPr>
          <p:nvPr>
            <p:ph type="sldNum" sz="quarter" idx="12"/>
          </p:nvPr>
        </p:nvSpPr>
        <p:spPr>
          <a:xfrm>
            <a:off x="8412480" y="6925733"/>
            <a:ext cx="2560320" cy="389467"/>
          </a:xfrm>
        </p:spPr>
        <p:txBody>
          <a:bodyPr/>
          <a:lstStyle/>
          <a:p>
            <a:pPr>
              <a:defRPr/>
            </a:pPr>
            <a:fld id="{3A3C945A-86BC-4DDE-B7E5-889FC1CD6589}" type="slidenum">
              <a:rPr lang="en-US" sz="1000" smtClean="0">
                <a:latin typeface="Arial" panose="020B0604020202020204" pitchFamily="34" charset="0"/>
                <a:cs typeface="Arial" panose="020B0604020202020204" pitchFamily="34" charset="0"/>
              </a:rPr>
              <a:pPr>
                <a:defRPr/>
              </a:pPr>
              <a:t>14</a:t>
            </a:fld>
            <a:endParaRPr lang="en-US" sz="1000" dirty="0">
              <a:latin typeface="Arial" panose="020B0604020202020204" pitchFamily="34" charset="0"/>
              <a:cs typeface="Arial" panose="020B0604020202020204" pitchFamily="34" charset="0"/>
            </a:endParaRPr>
          </a:p>
        </p:txBody>
      </p:sp>
      <p:graphicFrame>
        <p:nvGraphicFramePr>
          <p:cNvPr id="10" name="Chart 9"/>
          <p:cNvGraphicFramePr/>
          <p:nvPr>
            <p:extLst>
              <p:ext uri="{D42A27DB-BD31-4B8C-83A1-F6EECF244321}">
                <p14:modId xmlns:p14="http://schemas.microsoft.com/office/powerpoint/2010/main" val="2843919713"/>
              </p:ext>
            </p:extLst>
          </p:nvPr>
        </p:nvGraphicFramePr>
        <p:xfrm>
          <a:off x="6359098" y="3762375"/>
          <a:ext cx="5680502" cy="26048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2253151705"/>
              </p:ext>
            </p:extLst>
          </p:nvPr>
        </p:nvGraphicFramePr>
        <p:xfrm>
          <a:off x="6088797" y="867726"/>
          <a:ext cx="5950803" cy="29613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p:cNvGraphicFramePr/>
          <p:nvPr>
            <p:extLst>
              <p:ext uri="{D42A27DB-BD31-4B8C-83A1-F6EECF244321}">
                <p14:modId xmlns:p14="http://schemas.microsoft.com/office/powerpoint/2010/main" val="2971690810"/>
              </p:ext>
            </p:extLst>
          </p:nvPr>
        </p:nvGraphicFramePr>
        <p:xfrm>
          <a:off x="381000" y="804391"/>
          <a:ext cx="6070600" cy="5547009"/>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33639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defTabSz="933450">
              <a:spcAft>
                <a:spcPct val="35000"/>
              </a:spcAft>
            </a:pPr>
            <a:r>
              <a:rPr lang="en-US" dirty="0"/>
              <a:t>Cumulative Capex (Rs</a:t>
            </a:r>
            <a:r>
              <a:rPr lang="en-US" dirty="0" smtClean="0"/>
              <a:t>./Crores</a:t>
            </a:r>
            <a:r>
              <a:rPr lang="en-US" dirty="0"/>
              <a: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8" name="Chart 7"/>
          <p:cNvGraphicFramePr/>
          <p:nvPr>
            <p:extLst>
              <p:ext uri="{D42A27DB-BD31-4B8C-83A1-F6EECF244321}">
                <p14:modId xmlns:p14="http://schemas.microsoft.com/office/powerpoint/2010/main" val="2491586565"/>
              </p:ext>
            </p:extLst>
          </p:nvPr>
        </p:nvGraphicFramePr>
        <p:xfrm>
          <a:off x="279930" y="1024293"/>
          <a:ext cx="11556470" cy="52321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96931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smtClean="0"/>
              <a:t>Standalone Financial Data (Rs./ Crores)</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7" name="Chart 6"/>
          <p:cNvGraphicFramePr/>
          <p:nvPr>
            <p:extLst>
              <p:ext uri="{D42A27DB-BD31-4B8C-83A1-F6EECF244321}">
                <p14:modId xmlns:p14="http://schemas.microsoft.com/office/powerpoint/2010/main" val="625095362"/>
              </p:ext>
            </p:extLst>
          </p:nvPr>
        </p:nvGraphicFramePr>
        <p:xfrm>
          <a:off x="279931" y="1135131"/>
          <a:ext cx="5938888" cy="2606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extLst>
              <p:ext uri="{D42A27DB-BD31-4B8C-83A1-F6EECF244321}">
                <p14:modId xmlns:p14="http://schemas.microsoft.com/office/powerpoint/2010/main" val="2598763674"/>
              </p:ext>
            </p:extLst>
          </p:nvPr>
        </p:nvGraphicFramePr>
        <p:xfrm>
          <a:off x="6380479" y="808175"/>
          <a:ext cx="5659121" cy="288042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p:nvPr>
            <p:extLst>
              <p:ext uri="{D42A27DB-BD31-4B8C-83A1-F6EECF244321}">
                <p14:modId xmlns:p14="http://schemas.microsoft.com/office/powerpoint/2010/main" val="3269984219"/>
              </p:ext>
            </p:extLst>
          </p:nvPr>
        </p:nvGraphicFramePr>
        <p:xfrm>
          <a:off x="91440" y="3688604"/>
          <a:ext cx="6289039"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Chart 14"/>
          <p:cNvGraphicFramePr/>
          <p:nvPr>
            <p:extLst>
              <p:ext uri="{D42A27DB-BD31-4B8C-83A1-F6EECF244321}">
                <p14:modId xmlns:p14="http://schemas.microsoft.com/office/powerpoint/2010/main" val="1687280758"/>
              </p:ext>
            </p:extLst>
          </p:nvPr>
        </p:nvGraphicFramePr>
        <p:xfrm>
          <a:off x="6622376" y="3688604"/>
          <a:ext cx="5417224" cy="2810020"/>
        </p:xfrm>
        <a:graphic>
          <a:graphicData uri="http://schemas.openxmlformats.org/drawingml/2006/chart">
            <c:chart xmlns:c="http://schemas.openxmlformats.org/drawingml/2006/chart" xmlns:r="http://schemas.openxmlformats.org/officeDocument/2006/relationships" r:id="rId7"/>
          </a:graphicData>
        </a:graphic>
      </p:graphicFrame>
      <p:sp>
        <p:nvSpPr>
          <p:cNvPr id="2" name="TextBox 1"/>
          <p:cNvSpPr txBox="1"/>
          <p:nvPr/>
        </p:nvSpPr>
        <p:spPr>
          <a:xfrm>
            <a:off x="4513262" y="6295849"/>
            <a:ext cx="4962525" cy="369332"/>
          </a:xfrm>
          <a:prstGeom prst="rect">
            <a:avLst/>
          </a:prstGeom>
          <a:noFill/>
        </p:spPr>
        <p:txBody>
          <a:bodyPr wrap="square" rtlCol="0">
            <a:spAutoFit/>
          </a:bodyPr>
          <a:lstStyle/>
          <a:p>
            <a:r>
              <a:rPr lang="en-US" dirty="0" smtClean="0"/>
              <a:t>* </a:t>
            </a:r>
            <a:r>
              <a:rPr lang="en-US" sz="1200" dirty="0" smtClean="0"/>
              <a:t>Considering the impact of bonus issue from FY 2024-25</a:t>
            </a:r>
            <a:endParaRPr lang="en-US" sz="1200" dirty="0"/>
          </a:p>
        </p:txBody>
      </p:sp>
    </p:spTree>
    <p:extLst>
      <p:ext uri="{BB962C8B-B14F-4D97-AF65-F5344CB8AC3E}">
        <p14:creationId xmlns:p14="http://schemas.microsoft.com/office/powerpoint/2010/main" val="2361828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0160" y="6288064"/>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1210140" y="55296"/>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Dividend</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graphicFrame>
        <p:nvGraphicFramePr>
          <p:cNvPr id="17" name="Diagram 16"/>
          <p:cNvGraphicFramePr/>
          <p:nvPr>
            <p:extLst>
              <p:ext uri="{D42A27DB-BD31-4B8C-83A1-F6EECF244321}">
                <p14:modId xmlns:p14="http://schemas.microsoft.com/office/powerpoint/2010/main" val="232848265"/>
              </p:ext>
            </p:extLst>
          </p:nvPr>
        </p:nvGraphicFramePr>
        <p:xfrm>
          <a:off x="1080735" y="1024293"/>
          <a:ext cx="10492140" cy="9569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Table 3"/>
          <p:cNvGraphicFramePr>
            <a:graphicFrameLocks noGrp="1"/>
          </p:cNvGraphicFramePr>
          <p:nvPr>
            <p:extLst>
              <p:ext uri="{D42A27DB-BD31-4B8C-83A1-F6EECF244321}">
                <p14:modId xmlns:p14="http://schemas.microsoft.com/office/powerpoint/2010/main" val="806757183"/>
              </p:ext>
            </p:extLst>
          </p:nvPr>
        </p:nvGraphicFramePr>
        <p:xfrm>
          <a:off x="1932604" y="2169415"/>
          <a:ext cx="8788401" cy="3708400"/>
        </p:xfrm>
        <a:graphic>
          <a:graphicData uri="http://schemas.openxmlformats.org/drawingml/2006/table">
            <a:tbl>
              <a:tblPr firstRow="1" bandRow="1">
                <a:tableStyleId>{93296810-A885-4BE3-A3E7-6D5BEEA58F35}</a:tableStyleId>
              </a:tblPr>
              <a:tblGrid>
                <a:gridCol w="2929467">
                  <a:extLst>
                    <a:ext uri="{9D8B030D-6E8A-4147-A177-3AD203B41FA5}">
                      <a16:colId xmlns:a16="http://schemas.microsoft.com/office/drawing/2014/main" val="1784421535"/>
                    </a:ext>
                  </a:extLst>
                </a:gridCol>
                <a:gridCol w="2929467">
                  <a:extLst>
                    <a:ext uri="{9D8B030D-6E8A-4147-A177-3AD203B41FA5}">
                      <a16:colId xmlns:a16="http://schemas.microsoft.com/office/drawing/2014/main" val="19753516"/>
                    </a:ext>
                  </a:extLst>
                </a:gridCol>
                <a:gridCol w="2929467">
                  <a:extLst>
                    <a:ext uri="{9D8B030D-6E8A-4147-A177-3AD203B41FA5}">
                      <a16:colId xmlns:a16="http://schemas.microsoft.com/office/drawing/2014/main" val="127711004"/>
                    </a:ext>
                  </a:extLst>
                </a:gridCol>
              </a:tblGrid>
              <a:tr h="370840">
                <a:tc>
                  <a:txBody>
                    <a:bodyPr/>
                    <a:lstStyle/>
                    <a:p>
                      <a:r>
                        <a:rPr lang="en-US" dirty="0" smtClean="0"/>
                        <a:t>Year</a:t>
                      </a:r>
                      <a:endParaRPr lang="en-US" dirty="0"/>
                    </a:p>
                  </a:txBody>
                  <a:tcPr/>
                </a:tc>
                <a:tc>
                  <a:txBody>
                    <a:bodyPr/>
                    <a:lstStyle/>
                    <a:p>
                      <a:pPr algn="ctr"/>
                      <a:r>
                        <a:rPr lang="en-US" dirty="0" smtClean="0"/>
                        <a:t>% of face value of share</a:t>
                      </a:r>
                      <a:endParaRPr lang="en-US" dirty="0"/>
                    </a:p>
                  </a:txBody>
                  <a:tcPr/>
                </a:tc>
                <a:tc>
                  <a:txBody>
                    <a:bodyPr/>
                    <a:lstStyle/>
                    <a:p>
                      <a:pPr algn="ctr"/>
                      <a:r>
                        <a:rPr lang="en-US" dirty="0" smtClean="0"/>
                        <a:t>Rs./Share</a:t>
                      </a:r>
                      <a:endParaRPr lang="en-US" dirty="0"/>
                    </a:p>
                  </a:txBody>
                  <a:tcPr/>
                </a:tc>
                <a:extLst>
                  <a:ext uri="{0D108BD9-81ED-4DB2-BD59-A6C34878D82A}">
                    <a16:rowId xmlns:a16="http://schemas.microsoft.com/office/drawing/2014/main" val="1913485060"/>
                  </a:ext>
                </a:extLst>
              </a:tr>
              <a:tr h="370840">
                <a:tc>
                  <a:txBody>
                    <a:bodyPr/>
                    <a:lstStyle/>
                    <a:p>
                      <a:r>
                        <a:rPr kumimoji="0" lang="en-US" sz="1800" u="none" strike="noStrike" kern="1200" cap="none" spc="0" normalizeH="0" baseline="0" noProof="0" dirty="0" smtClean="0">
                          <a:ln>
                            <a:noFill/>
                          </a:ln>
                          <a:effectLst/>
                          <a:uLnTx/>
                          <a:uFillTx/>
                        </a:rPr>
                        <a:t>FY 20-21</a:t>
                      </a:r>
                      <a:endParaRPr lang="en-US" dirty="0"/>
                    </a:p>
                  </a:txBody>
                  <a:tcPr/>
                </a:tc>
                <a:tc>
                  <a:txBody>
                    <a:bodyPr/>
                    <a:lstStyle/>
                    <a:p>
                      <a:pPr algn="r"/>
                      <a:r>
                        <a:rPr lang="en-US" dirty="0" smtClean="0"/>
                        <a:t>180%</a:t>
                      </a:r>
                      <a:endParaRPr lang="en-US" dirty="0"/>
                    </a:p>
                  </a:txBody>
                  <a:tcPr/>
                </a:tc>
                <a:tc>
                  <a:txBody>
                    <a:bodyPr/>
                    <a:lstStyle/>
                    <a:p>
                      <a:pPr algn="r"/>
                      <a:r>
                        <a:rPr lang="en-US" dirty="0" smtClean="0"/>
                        <a:t>3.60</a:t>
                      </a:r>
                      <a:endParaRPr lang="en-US" dirty="0"/>
                    </a:p>
                  </a:txBody>
                  <a:tcPr/>
                </a:tc>
                <a:extLst>
                  <a:ext uri="{0D108BD9-81ED-4DB2-BD59-A6C34878D82A}">
                    <a16:rowId xmlns:a16="http://schemas.microsoft.com/office/drawing/2014/main" val="1375278318"/>
                  </a:ext>
                </a:extLst>
              </a:tr>
              <a:tr h="370840">
                <a:tc>
                  <a:txBody>
                    <a:bodyPr/>
                    <a:lstStyle/>
                    <a:p>
                      <a:r>
                        <a:rPr kumimoji="0" lang="en-US" sz="1800" u="none" strike="noStrike" kern="1200" cap="none" spc="0" normalizeH="0" baseline="0" noProof="0" dirty="0" smtClean="0">
                          <a:ln>
                            <a:noFill/>
                          </a:ln>
                          <a:effectLst/>
                          <a:uLnTx/>
                          <a:uFillTx/>
                        </a:rPr>
                        <a:t>FY 21-22</a:t>
                      </a:r>
                      <a:endParaRPr lang="en-US" dirty="0"/>
                    </a:p>
                  </a:txBody>
                  <a:tcPr/>
                </a:tc>
                <a:tc>
                  <a:txBody>
                    <a:bodyPr/>
                    <a:lstStyle/>
                    <a:p>
                      <a:pPr algn="r"/>
                      <a:r>
                        <a:rPr lang="en-US" dirty="0" smtClean="0"/>
                        <a:t>275%</a:t>
                      </a:r>
                      <a:endParaRPr lang="en-US" dirty="0"/>
                    </a:p>
                  </a:txBody>
                  <a:tcPr/>
                </a:tc>
                <a:tc>
                  <a:txBody>
                    <a:bodyPr/>
                    <a:lstStyle/>
                    <a:p>
                      <a:pPr algn="r"/>
                      <a:r>
                        <a:rPr lang="en-US" dirty="0" smtClean="0"/>
                        <a:t>5.50</a:t>
                      </a:r>
                      <a:endParaRPr lang="en-US" dirty="0"/>
                    </a:p>
                  </a:txBody>
                  <a:tcPr/>
                </a:tc>
                <a:extLst>
                  <a:ext uri="{0D108BD9-81ED-4DB2-BD59-A6C34878D82A}">
                    <a16:rowId xmlns:a16="http://schemas.microsoft.com/office/drawing/2014/main" val="2693710465"/>
                  </a:ext>
                </a:extLst>
              </a:tr>
              <a:tr h="370840">
                <a:tc>
                  <a:txBody>
                    <a:bodyPr/>
                    <a:lstStyle/>
                    <a:p>
                      <a:r>
                        <a:rPr kumimoji="0" lang="en-US" sz="1800" u="none" strike="noStrike" kern="1200" cap="none" spc="0" normalizeH="0" baseline="0" noProof="0" dirty="0" smtClean="0">
                          <a:ln>
                            <a:noFill/>
                          </a:ln>
                          <a:effectLst/>
                          <a:uLnTx/>
                          <a:uFillTx/>
                        </a:rPr>
                        <a:t>FY 22-23</a:t>
                      </a:r>
                      <a:endParaRPr lang="en-US" dirty="0"/>
                    </a:p>
                  </a:txBody>
                  <a:tcPr/>
                </a:tc>
                <a:tc>
                  <a:txBody>
                    <a:bodyPr/>
                    <a:lstStyle/>
                    <a:p>
                      <a:pPr algn="r"/>
                      <a:r>
                        <a:rPr lang="en-US" dirty="0" smtClean="0"/>
                        <a:t>650%</a:t>
                      </a:r>
                      <a:endParaRPr lang="en-US" dirty="0"/>
                    </a:p>
                  </a:txBody>
                  <a:tcPr/>
                </a:tc>
                <a:tc>
                  <a:txBody>
                    <a:bodyPr/>
                    <a:lstStyle/>
                    <a:p>
                      <a:pPr algn="r"/>
                      <a:r>
                        <a:rPr lang="en-US" dirty="0" smtClean="0"/>
                        <a:t>13.00</a:t>
                      </a:r>
                      <a:endParaRPr lang="en-US" dirty="0"/>
                    </a:p>
                  </a:txBody>
                  <a:tcPr/>
                </a:tc>
                <a:extLst>
                  <a:ext uri="{0D108BD9-81ED-4DB2-BD59-A6C34878D82A}">
                    <a16:rowId xmlns:a16="http://schemas.microsoft.com/office/drawing/2014/main" val="317412468"/>
                  </a:ext>
                </a:extLst>
              </a:tr>
              <a:tr h="370840">
                <a:tc>
                  <a:txBody>
                    <a:bodyPr/>
                    <a:lstStyle/>
                    <a:p>
                      <a:r>
                        <a:rPr kumimoji="0" lang="en-US" sz="1800" u="none" strike="noStrike" kern="1200" cap="none" spc="0" normalizeH="0" baseline="0" noProof="0" dirty="0" smtClean="0">
                          <a:ln>
                            <a:noFill/>
                          </a:ln>
                          <a:effectLst/>
                          <a:uLnTx/>
                          <a:uFillTx/>
                        </a:rPr>
                        <a:t>FY 23-24 (interim)</a:t>
                      </a:r>
                      <a:endParaRPr lang="en-US" dirty="0"/>
                    </a:p>
                  </a:txBody>
                  <a:tcPr/>
                </a:tc>
                <a:tc>
                  <a:txBody>
                    <a:bodyPr/>
                    <a:lstStyle/>
                    <a:p>
                      <a:pPr algn="r"/>
                      <a:r>
                        <a:rPr lang="en-US" dirty="0" smtClean="0"/>
                        <a:t>200%</a:t>
                      </a:r>
                      <a:endParaRPr lang="en-US" dirty="0"/>
                    </a:p>
                  </a:txBody>
                  <a:tcPr/>
                </a:tc>
                <a:tc>
                  <a:txBody>
                    <a:bodyPr/>
                    <a:lstStyle/>
                    <a:p>
                      <a:pPr algn="r"/>
                      <a:r>
                        <a:rPr lang="en-US" dirty="0" smtClean="0"/>
                        <a:t>4.00</a:t>
                      </a:r>
                      <a:endParaRPr lang="en-US" dirty="0"/>
                    </a:p>
                  </a:txBody>
                  <a:tcPr/>
                </a:tc>
                <a:extLst>
                  <a:ext uri="{0D108BD9-81ED-4DB2-BD59-A6C34878D82A}">
                    <a16:rowId xmlns:a16="http://schemas.microsoft.com/office/drawing/2014/main" val="3028676985"/>
                  </a:ext>
                </a:extLst>
              </a:tr>
              <a:tr h="370840">
                <a:tc>
                  <a:txBody>
                    <a:bodyPr/>
                    <a:lstStyle/>
                    <a:p>
                      <a:r>
                        <a:rPr lang="en-US" dirty="0" smtClean="0"/>
                        <a:t>FY 23-24 (Final)</a:t>
                      </a:r>
                      <a:endParaRPr lang="en-US" dirty="0"/>
                    </a:p>
                  </a:txBody>
                  <a:tcPr/>
                </a:tc>
                <a:tc>
                  <a:txBody>
                    <a:bodyPr/>
                    <a:lstStyle/>
                    <a:p>
                      <a:pPr algn="r"/>
                      <a:r>
                        <a:rPr lang="en-US" dirty="0" smtClean="0"/>
                        <a:t>250%</a:t>
                      </a:r>
                      <a:endParaRPr lang="en-US" dirty="0"/>
                    </a:p>
                  </a:txBody>
                  <a:tcPr/>
                </a:tc>
                <a:tc>
                  <a:txBody>
                    <a:bodyPr/>
                    <a:lstStyle/>
                    <a:p>
                      <a:pPr algn="r"/>
                      <a:r>
                        <a:rPr lang="en-US" dirty="0" smtClean="0"/>
                        <a:t>5.00</a:t>
                      </a:r>
                      <a:endParaRPr lang="en-US" dirty="0"/>
                    </a:p>
                  </a:txBody>
                  <a:tcPr/>
                </a:tc>
                <a:extLst>
                  <a:ext uri="{0D108BD9-81ED-4DB2-BD59-A6C34878D82A}">
                    <a16:rowId xmlns:a16="http://schemas.microsoft.com/office/drawing/2014/main" val="1512726157"/>
                  </a:ext>
                </a:extLst>
              </a:tr>
              <a:tr h="370840">
                <a:tc>
                  <a:txBody>
                    <a:bodyPr/>
                    <a:lstStyle/>
                    <a:p>
                      <a:r>
                        <a:rPr lang="en-US" dirty="0" smtClean="0"/>
                        <a:t>FY 24-25 (Interim)</a:t>
                      </a:r>
                      <a:endParaRPr lang="en-US" dirty="0"/>
                    </a:p>
                  </a:txBody>
                  <a:tcPr/>
                </a:tc>
                <a:tc>
                  <a:txBody>
                    <a:bodyPr/>
                    <a:lstStyle/>
                    <a:p>
                      <a:pPr algn="r"/>
                      <a:r>
                        <a:rPr lang="en-US" dirty="0" smtClean="0"/>
                        <a:t>275%</a:t>
                      </a:r>
                      <a:endParaRPr lang="en-US" dirty="0"/>
                    </a:p>
                  </a:txBody>
                  <a:tcPr/>
                </a:tc>
                <a:tc>
                  <a:txBody>
                    <a:bodyPr/>
                    <a:lstStyle/>
                    <a:p>
                      <a:pPr algn="r"/>
                      <a:r>
                        <a:rPr lang="en-US" dirty="0" smtClean="0"/>
                        <a:t>5.50</a:t>
                      </a:r>
                      <a:endParaRPr lang="en-US" dirty="0"/>
                    </a:p>
                  </a:txBody>
                  <a:tcPr/>
                </a:tc>
                <a:extLst>
                  <a:ext uri="{0D108BD9-81ED-4DB2-BD59-A6C34878D82A}">
                    <a16:rowId xmlns:a16="http://schemas.microsoft.com/office/drawing/2014/main" val="4893061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FY 24-25 (Final)</a:t>
                      </a:r>
                    </a:p>
                  </a:txBody>
                  <a:tcPr/>
                </a:tc>
                <a:tc>
                  <a:txBody>
                    <a:bodyPr/>
                    <a:lstStyle/>
                    <a:p>
                      <a:pPr algn="r"/>
                      <a:r>
                        <a:rPr lang="en-US" dirty="0" smtClean="0"/>
                        <a:t>75%</a:t>
                      </a:r>
                      <a:endParaRPr lang="en-US" dirty="0"/>
                    </a:p>
                  </a:txBody>
                  <a:tcPr/>
                </a:tc>
                <a:tc>
                  <a:txBody>
                    <a:bodyPr/>
                    <a:lstStyle/>
                    <a:p>
                      <a:pPr algn="r"/>
                      <a:r>
                        <a:rPr lang="en-US" dirty="0" smtClean="0"/>
                        <a:t>1.50</a:t>
                      </a:r>
                      <a:endParaRPr lang="en-US" dirty="0"/>
                    </a:p>
                  </a:txBody>
                  <a:tcPr/>
                </a:tc>
                <a:extLst>
                  <a:ext uri="{0D108BD9-81ED-4DB2-BD59-A6C34878D82A}">
                    <a16:rowId xmlns:a16="http://schemas.microsoft.com/office/drawing/2014/main" val="2040497079"/>
                  </a:ext>
                </a:extLst>
              </a:tr>
              <a:tr h="370840">
                <a:tc>
                  <a:txBody>
                    <a:bodyPr/>
                    <a:lstStyle/>
                    <a:p>
                      <a:r>
                        <a:rPr lang="en-US" dirty="0" smtClean="0"/>
                        <a:t>FY 25-26 (Interim)</a:t>
                      </a:r>
                      <a:endParaRPr lang="en-US" dirty="0"/>
                    </a:p>
                  </a:txBody>
                  <a:tcPr/>
                </a:tc>
                <a:tc>
                  <a:txBody>
                    <a:bodyPr/>
                    <a:lstStyle/>
                    <a:p>
                      <a:pPr algn="r"/>
                      <a:r>
                        <a:rPr lang="en-US" dirty="0" smtClean="0"/>
                        <a:t>163%</a:t>
                      </a:r>
                      <a:endParaRPr lang="en-US" dirty="0"/>
                    </a:p>
                  </a:txBody>
                  <a:tcPr/>
                </a:tc>
                <a:tc>
                  <a:txBody>
                    <a:bodyPr/>
                    <a:lstStyle/>
                    <a:p>
                      <a:pPr algn="r"/>
                      <a:r>
                        <a:rPr lang="en-US" dirty="0" smtClean="0"/>
                        <a:t>3.25</a:t>
                      </a:r>
                      <a:endParaRPr lang="en-US" dirty="0"/>
                    </a:p>
                  </a:txBody>
                  <a:tcPr/>
                </a:tc>
                <a:extLst>
                  <a:ext uri="{0D108BD9-81ED-4DB2-BD59-A6C34878D82A}">
                    <a16:rowId xmlns:a16="http://schemas.microsoft.com/office/drawing/2014/main" val="15171175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FY 25-26 </a:t>
                      </a:r>
                      <a:r>
                        <a:rPr lang="en-US" dirty="0" smtClean="0"/>
                        <a:t>(</a:t>
                      </a:r>
                      <a:r>
                        <a:rPr lang="en-US" baseline="0" dirty="0" smtClean="0"/>
                        <a:t>Final</a:t>
                      </a:r>
                      <a:r>
                        <a:rPr lang="en-US" dirty="0" smtClean="0"/>
                        <a:t>)</a:t>
                      </a:r>
                    </a:p>
                  </a:txBody>
                  <a:tcPr/>
                </a:tc>
                <a:tc>
                  <a:txBody>
                    <a:bodyPr/>
                    <a:lstStyle/>
                    <a:p>
                      <a:pPr algn="r"/>
                      <a:r>
                        <a:rPr lang="en-US" dirty="0" smtClean="0"/>
                        <a:t>75%</a:t>
                      </a:r>
                      <a:endParaRPr lang="en-US" dirty="0"/>
                    </a:p>
                  </a:txBody>
                  <a:tcPr/>
                </a:tc>
                <a:tc>
                  <a:txBody>
                    <a:bodyPr/>
                    <a:lstStyle/>
                    <a:p>
                      <a:pPr algn="r"/>
                      <a:r>
                        <a:rPr lang="en-US" dirty="0" smtClean="0"/>
                        <a:t>1.50</a:t>
                      </a:r>
                      <a:endParaRPr lang="en-US" dirty="0"/>
                    </a:p>
                  </a:txBody>
                  <a:tcPr/>
                </a:tc>
                <a:extLst>
                  <a:ext uri="{0D108BD9-81ED-4DB2-BD59-A6C34878D82A}">
                    <a16:rowId xmlns:a16="http://schemas.microsoft.com/office/drawing/2014/main" val="2503411521"/>
                  </a:ext>
                </a:extLst>
              </a:tr>
            </a:tbl>
          </a:graphicData>
        </a:graphic>
      </p:graphicFrame>
    </p:spTree>
    <p:extLst>
      <p:ext uri="{BB962C8B-B14F-4D97-AF65-F5344CB8AC3E}">
        <p14:creationId xmlns:p14="http://schemas.microsoft.com/office/powerpoint/2010/main" val="21171238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smtClean="0"/>
              <a:t>Equity </a:t>
            </a:r>
            <a:r>
              <a:rPr lang="en-US" dirty="0"/>
              <a:t>in Other </a:t>
            </a:r>
            <a:r>
              <a:rPr lang="en-US" dirty="0" smtClean="0"/>
              <a:t>CGDs and results</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2" name="Rectangle 1"/>
          <p:cNvSpPr/>
          <p:nvPr/>
        </p:nvSpPr>
        <p:spPr>
          <a:xfrm>
            <a:off x="167640" y="879056"/>
            <a:ext cx="5760720" cy="5909310"/>
          </a:xfrm>
          <a:prstGeom prst="rect">
            <a:avLst/>
          </a:prstGeom>
        </p:spPr>
        <p:txBody>
          <a:bodyPr wrap="square">
            <a:spAutoFit/>
          </a:bodyPr>
          <a:lstStyle/>
          <a:p>
            <a:pPr lvl="0" algn="just"/>
            <a:r>
              <a:rPr lang="en-US" dirty="0"/>
              <a:t>IGL  has acquired 50% equity share capital of Central UP Gas Limited (CUGL)  at a price of Rs. 23 per equity share aggregating to Rs.68 crores.  </a:t>
            </a:r>
          </a:p>
          <a:p>
            <a:pPr lvl="0" algn="just"/>
            <a:r>
              <a:rPr lang="en-US" dirty="0" smtClean="0"/>
              <a:t>CUGL </a:t>
            </a:r>
            <a:r>
              <a:rPr lang="en-US" dirty="0"/>
              <a:t>is engaged in the CGD business in the cities of Kanpur and Bareilly, Unnao &amp; Jhansi in Uttar Pradesh. </a:t>
            </a:r>
            <a:endParaRPr lang="en-US" dirty="0" smtClean="0"/>
          </a:p>
          <a:p>
            <a:pPr algn="just"/>
            <a:r>
              <a:rPr lang="en-US" dirty="0" smtClean="0"/>
              <a:t>IGL </a:t>
            </a:r>
            <a:r>
              <a:rPr lang="en-US" dirty="0"/>
              <a:t>has acquired 50% equity share capital of Maharashtra Natural  Gas Limited (MNGL) at a price of Rs.38 per equity share aggregating to Rs.190 crores.  </a:t>
            </a:r>
          </a:p>
          <a:p>
            <a:pPr algn="just"/>
            <a:r>
              <a:rPr lang="en-US" dirty="0" smtClean="0"/>
              <a:t>MNGL </a:t>
            </a:r>
            <a:r>
              <a:rPr lang="en-US" dirty="0"/>
              <a:t>is engaged in the CGD business in the city of Pune, </a:t>
            </a:r>
            <a:r>
              <a:rPr lang="en-US" dirty="0" smtClean="0"/>
              <a:t>Pimpri-Chinchwad including adjoining areas of Talegaon</a:t>
            </a:r>
            <a:r>
              <a:rPr lang="en-US" dirty="0"/>
              <a:t>, Chakan and </a:t>
            </a:r>
            <a:r>
              <a:rPr lang="en-US" dirty="0" smtClean="0"/>
              <a:t>Hinjewadi, </a:t>
            </a:r>
            <a:r>
              <a:rPr lang="en-US" dirty="0"/>
              <a:t>Nasik</a:t>
            </a:r>
            <a:r>
              <a:rPr lang="en-US" dirty="0" smtClean="0"/>
              <a:t>, Dhule, Sindhudurga, </a:t>
            </a:r>
            <a:r>
              <a:rPr lang="en-US" dirty="0"/>
              <a:t>Buldana, Nanded, Parbhani districts</a:t>
            </a:r>
            <a:r>
              <a:rPr lang="en-US" dirty="0" smtClean="0"/>
              <a:t> </a:t>
            </a:r>
            <a:r>
              <a:rPr lang="en-US" dirty="0"/>
              <a:t>in Maharashtra, part of Valsad in </a:t>
            </a:r>
            <a:r>
              <a:rPr lang="en-US" dirty="0" smtClean="0"/>
              <a:t>Gujarat, Ramanagara </a:t>
            </a:r>
            <a:r>
              <a:rPr lang="en-US" dirty="0"/>
              <a:t>in </a:t>
            </a:r>
            <a:r>
              <a:rPr lang="en-US" dirty="0" smtClean="0"/>
              <a:t>Karnataka </a:t>
            </a:r>
            <a:r>
              <a:rPr lang="en-US" dirty="0"/>
              <a:t>and Nizamabad, Adilabad, Nirmal, Mancherial, Kumuram Bheem, Asifabad and Kamareddy Districts in Telangana</a:t>
            </a:r>
            <a:r>
              <a:rPr lang="en-US" dirty="0" smtClean="0"/>
              <a:t>.</a:t>
            </a:r>
          </a:p>
          <a:p>
            <a:pPr algn="just"/>
            <a:r>
              <a:rPr lang="en-US" dirty="0" smtClean="0"/>
              <a:t>IGL has acquired 51% equity share capital </a:t>
            </a:r>
            <a:r>
              <a:rPr lang="en-US" dirty="0"/>
              <a:t>i.e. 3.446 crores shares of Rs. 10 each fully paid in IGL Genesis Technologies Limited (IGTL) incorporated on 15.06.2023</a:t>
            </a:r>
            <a:r>
              <a:rPr lang="en-US" dirty="0" smtClean="0"/>
              <a:t>. The </a:t>
            </a:r>
            <a:r>
              <a:rPr lang="en-US" dirty="0"/>
              <a:t>primary objective of subsidiary is manufacturing, supply, selling and distribution of gas &amp; other meters and other allied goods &amp; services</a:t>
            </a:r>
            <a:r>
              <a:rPr lang="en-US" dirty="0" smtClean="0"/>
              <a:t>.  </a:t>
            </a:r>
            <a:endParaRPr lang="en-US" dirty="0"/>
          </a:p>
        </p:txBody>
      </p:sp>
      <p:sp>
        <p:nvSpPr>
          <p:cNvPr id="3" name="Rectangle 2"/>
          <p:cNvSpPr/>
          <p:nvPr/>
        </p:nvSpPr>
        <p:spPr>
          <a:xfrm>
            <a:off x="6167120" y="1361105"/>
            <a:ext cx="5639117" cy="1477328"/>
          </a:xfrm>
          <a:prstGeom prst="rect">
            <a:avLst/>
          </a:prstGeom>
        </p:spPr>
        <p:txBody>
          <a:bodyPr wrap="square">
            <a:spAutoFit/>
          </a:bodyPr>
          <a:lstStyle/>
          <a:p>
            <a:pPr lvl="0" algn="just"/>
            <a:r>
              <a:rPr lang="en-US" dirty="0"/>
              <a:t>The standalone and consolidated financial results for the  </a:t>
            </a:r>
            <a:r>
              <a:rPr lang="en-US" dirty="0" smtClean="0"/>
              <a:t>half year </a:t>
            </a:r>
            <a:r>
              <a:rPr lang="en-US" dirty="0" smtClean="0"/>
              <a:t>ending </a:t>
            </a:r>
            <a:r>
              <a:rPr lang="en-US" dirty="0" smtClean="0"/>
              <a:t>30.09.2026 </a:t>
            </a:r>
            <a:r>
              <a:rPr lang="en-US" dirty="0"/>
              <a:t>with the </a:t>
            </a:r>
            <a:r>
              <a:rPr lang="en-US" dirty="0" smtClean="0"/>
              <a:t>subsidiary on line-by-line method and associates </a:t>
            </a:r>
            <a:r>
              <a:rPr lang="en-US" dirty="0"/>
              <a:t>i.e. CUGL &amp; MNGL on equity method considering 50% share in profit are as under:</a:t>
            </a:r>
          </a:p>
        </p:txBody>
      </p:sp>
      <p:graphicFrame>
        <p:nvGraphicFramePr>
          <p:cNvPr id="10" name="Table 9"/>
          <p:cNvGraphicFramePr>
            <a:graphicFrameLocks noGrp="1"/>
          </p:cNvGraphicFramePr>
          <p:nvPr>
            <p:extLst>
              <p:ext uri="{D42A27DB-BD31-4B8C-83A1-F6EECF244321}">
                <p14:modId xmlns:p14="http://schemas.microsoft.com/office/powerpoint/2010/main" val="2308725372"/>
              </p:ext>
            </p:extLst>
          </p:nvPr>
        </p:nvGraphicFramePr>
        <p:xfrm>
          <a:off x="6220460" y="3103807"/>
          <a:ext cx="5679440" cy="1987285"/>
        </p:xfrm>
        <a:graphic>
          <a:graphicData uri="http://schemas.openxmlformats.org/drawingml/2006/table">
            <a:tbl>
              <a:tblPr firstRow="1" bandRow="1">
                <a:tableStyleId>{5A111915-BE36-4E01-A7E5-04B1672EAD32}</a:tableStyleId>
              </a:tblPr>
              <a:tblGrid>
                <a:gridCol w="1674239">
                  <a:extLst>
                    <a:ext uri="{9D8B030D-6E8A-4147-A177-3AD203B41FA5}">
                      <a16:colId xmlns:a16="http://schemas.microsoft.com/office/drawing/2014/main" val="20000"/>
                    </a:ext>
                  </a:extLst>
                </a:gridCol>
                <a:gridCol w="1079490">
                  <a:extLst>
                    <a:ext uri="{9D8B030D-6E8A-4147-A177-3AD203B41FA5}">
                      <a16:colId xmlns:a16="http://schemas.microsoft.com/office/drawing/2014/main" val="20001"/>
                    </a:ext>
                  </a:extLst>
                </a:gridCol>
                <a:gridCol w="1314077">
                  <a:extLst>
                    <a:ext uri="{9D8B030D-6E8A-4147-A177-3AD203B41FA5}">
                      <a16:colId xmlns:a16="http://schemas.microsoft.com/office/drawing/2014/main" val="20002"/>
                    </a:ext>
                  </a:extLst>
                </a:gridCol>
                <a:gridCol w="1611634">
                  <a:extLst>
                    <a:ext uri="{9D8B030D-6E8A-4147-A177-3AD203B41FA5}">
                      <a16:colId xmlns:a16="http://schemas.microsoft.com/office/drawing/2014/main" val="20003"/>
                    </a:ext>
                  </a:extLst>
                </a:gridCol>
              </a:tblGrid>
              <a:tr h="3420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t>Parameter</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t>Unit</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t>Standalone</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t>Consolidated</a:t>
                      </a:r>
                      <a:endParaRPr lang="en-US" sz="16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9194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sz="1600" dirty="0"/>
                        <a:t>Total</a:t>
                      </a:r>
                      <a:r>
                        <a:rPr lang="en-US" sz="1600" baseline="0" dirty="0"/>
                        <a:t> </a:t>
                      </a:r>
                      <a:endParaRPr lang="en-US" sz="1600" baseline="0" dirty="0" smtClean="0"/>
                    </a:p>
                    <a:p>
                      <a:pPr algn="l"/>
                      <a:r>
                        <a:rPr lang="en-US" sz="1600" baseline="0" dirty="0" smtClean="0"/>
                        <a:t>Comprehensive </a:t>
                      </a:r>
                    </a:p>
                    <a:p>
                      <a:pPr algn="l"/>
                      <a:r>
                        <a:rPr lang="en-US" sz="1600" baseline="0" dirty="0" smtClean="0"/>
                        <a:t>Income</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a:t>Rs. </a:t>
                      </a:r>
                      <a:endParaRPr lang="en-US" sz="1600" dirty="0" smtClean="0"/>
                    </a:p>
                    <a:p>
                      <a:pPr algn="ctr"/>
                      <a:r>
                        <a:rPr lang="en-US" sz="1600" dirty="0" smtClean="0"/>
                        <a:t>in </a:t>
                      </a:r>
                      <a:r>
                        <a:rPr lang="en-US" sz="1600" dirty="0"/>
                        <a:t>Crores</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210</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261</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2584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sz="1600" dirty="0"/>
                        <a:t>EPS</a:t>
                      </a:r>
                      <a:r>
                        <a:rPr lang="en-US" sz="1600" baseline="0" dirty="0"/>
                        <a:t> </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err="1"/>
                        <a:t>Rs</a:t>
                      </a:r>
                      <a:r>
                        <a:rPr lang="en-US" sz="1600" dirty="0"/>
                        <a:t>./Share</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1.50</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1600" dirty="0" smtClean="0">
                          <a:solidFill>
                            <a:schemeClr val="tx1"/>
                          </a:solidFill>
                          <a:latin typeface="Calibri" panose="020F0502020204030204" pitchFamily="34" charset="0"/>
                          <a:cs typeface="Calibri" panose="020F0502020204030204" pitchFamily="34" charset="0"/>
                        </a:rPr>
                        <a:t>1.90</a:t>
                      </a:r>
                      <a:endParaRPr lang="en-US" sz="16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cxnSp>
        <p:nvCxnSpPr>
          <p:cNvPr id="13" name="Straight Connector 12"/>
          <p:cNvCxnSpPr>
            <a:cxnSpLocks noChangeAspect="1"/>
          </p:cNvCxnSpPr>
          <p:nvPr/>
        </p:nvCxnSpPr>
        <p:spPr>
          <a:xfrm>
            <a:off x="172720" y="2592115"/>
            <a:ext cx="5760720" cy="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Straight Connector 14"/>
          <p:cNvCxnSpPr>
            <a:cxnSpLocks noChangeAspect="1"/>
          </p:cNvCxnSpPr>
          <p:nvPr/>
        </p:nvCxnSpPr>
        <p:spPr>
          <a:xfrm>
            <a:off x="5928360" y="847407"/>
            <a:ext cx="0" cy="6010593"/>
          </a:xfrm>
          <a:prstGeom prst="line">
            <a:avLst/>
          </a:prstGeom>
        </p:spPr>
        <p:style>
          <a:lnRef idx="1">
            <a:schemeClr val="accent5"/>
          </a:lnRef>
          <a:fillRef idx="0">
            <a:schemeClr val="accent5"/>
          </a:fillRef>
          <a:effectRef idx="0">
            <a:schemeClr val="accent5"/>
          </a:effectRef>
          <a:fontRef idx="minor">
            <a:schemeClr val="tx1"/>
          </a:fontRef>
        </p:style>
      </p:cxnSp>
      <p:cxnSp>
        <p:nvCxnSpPr>
          <p:cNvPr id="16" name="Straight Connector 15"/>
          <p:cNvCxnSpPr>
            <a:cxnSpLocks noChangeAspect="1"/>
          </p:cNvCxnSpPr>
          <p:nvPr/>
        </p:nvCxnSpPr>
        <p:spPr>
          <a:xfrm>
            <a:off x="167640" y="5083673"/>
            <a:ext cx="5760720" cy="0"/>
          </a:xfrm>
          <a:prstGeom prst="line">
            <a:avLst/>
          </a:prstGeom>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943596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Future Outlook</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4" name="Rectangle 3"/>
          <p:cNvSpPr/>
          <p:nvPr/>
        </p:nvSpPr>
        <p:spPr>
          <a:xfrm>
            <a:off x="495301" y="1024293"/>
            <a:ext cx="11357574" cy="5701561"/>
          </a:xfrm>
          <a:prstGeom prst="rect">
            <a:avLst/>
          </a:prstGeom>
        </p:spPr>
        <p:txBody>
          <a:bodyPr wrap="square">
            <a:spAutoFit/>
          </a:bodyPr>
          <a:lstStyle/>
          <a:p>
            <a:pPr marL="285750" lvl="0" indent="-285750" algn="just" defTabSz="933450">
              <a:lnSpc>
                <a:spcPct val="90000"/>
              </a:lnSpc>
              <a:spcBef>
                <a:spcPct val="0"/>
              </a:spcBef>
              <a:spcAft>
                <a:spcPct val="35000"/>
              </a:spcAft>
              <a:buFont typeface="Arial" panose="020B0604020202020204" pitchFamily="34" charset="0"/>
              <a:buChar char="•"/>
            </a:pPr>
            <a:r>
              <a:rPr lang="en-IN" dirty="0"/>
              <a:t>Approximately </a:t>
            </a:r>
            <a:r>
              <a:rPr lang="en-IN" dirty="0" smtClean="0"/>
              <a:t>Rs. 1,980 </a:t>
            </a:r>
            <a:r>
              <a:rPr lang="en-IN" dirty="0"/>
              <a:t>c</a:t>
            </a:r>
            <a:r>
              <a:rPr lang="en-IN" dirty="0" smtClean="0"/>
              <a:t>rores </a:t>
            </a:r>
            <a:r>
              <a:rPr lang="en-IN" dirty="0"/>
              <a:t>of capex is planned for the </a:t>
            </a:r>
            <a:r>
              <a:rPr lang="en-IN" dirty="0" smtClean="0"/>
              <a:t>FY 2026-27.  </a:t>
            </a:r>
            <a:r>
              <a:rPr lang="en-IN" dirty="0"/>
              <a:t>The c</a:t>
            </a:r>
            <a:r>
              <a:rPr lang="en-IN" dirty="0" smtClean="0"/>
              <a:t>apex </a:t>
            </a:r>
            <a:r>
              <a:rPr lang="en-IN" dirty="0"/>
              <a:t>covers existing GA of Delhi </a:t>
            </a:r>
            <a:r>
              <a:rPr lang="en-IN" dirty="0" smtClean="0"/>
              <a:t>NCR </a:t>
            </a:r>
            <a:r>
              <a:rPr lang="en-IN" dirty="0"/>
              <a:t>other GAs allotted to the </a:t>
            </a:r>
            <a:r>
              <a:rPr lang="en-IN" dirty="0" smtClean="0"/>
              <a:t>company and other business opportunities.  </a:t>
            </a:r>
            <a:r>
              <a:rPr lang="en-IN" dirty="0"/>
              <a:t>Approx. </a:t>
            </a:r>
            <a:r>
              <a:rPr lang="en-IN" dirty="0" smtClean="0"/>
              <a:t>78 new CNG stations and </a:t>
            </a:r>
            <a:r>
              <a:rPr lang="en-IN" dirty="0"/>
              <a:t>3 LNG stations are planned to be commissioned during the FY </a:t>
            </a:r>
            <a:r>
              <a:rPr lang="en-IN" dirty="0" smtClean="0"/>
              <a:t>2026-27.</a:t>
            </a:r>
            <a:endParaRPr lang="en-IN" dirty="0"/>
          </a:p>
          <a:p>
            <a:pPr marL="285750" indent="-285750" algn="just" defTabSz="933450">
              <a:lnSpc>
                <a:spcPct val="90000"/>
              </a:lnSpc>
              <a:spcBef>
                <a:spcPct val="0"/>
              </a:spcBef>
              <a:spcAft>
                <a:spcPct val="35000"/>
              </a:spcAft>
              <a:buFont typeface="Arial" panose="020B0604020202020204" pitchFamily="34" charset="0"/>
              <a:buChar char="•"/>
            </a:pPr>
            <a:r>
              <a:rPr lang="en-IN" dirty="0"/>
              <a:t>The </a:t>
            </a:r>
            <a:r>
              <a:rPr lang="en-IN" dirty="0" smtClean="0"/>
              <a:t>Company </a:t>
            </a:r>
            <a:r>
              <a:rPr lang="en-IN" dirty="0"/>
              <a:t>is making efforts to reach the gas sales volume up to approx. </a:t>
            </a:r>
            <a:r>
              <a:rPr lang="en-IN" dirty="0" smtClean="0"/>
              <a:t>10.60 million SCMD </a:t>
            </a:r>
            <a:r>
              <a:rPr lang="en-IN" dirty="0"/>
              <a:t>in  FY </a:t>
            </a:r>
            <a:r>
              <a:rPr lang="en-IN" dirty="0" smtClean="0"/>
              <a:t>2026-27.</a:t>
            </a:r>
            <a:endParaRPr lang="en-US" dirty="0" smtClean="0"/>
          </a:p>
          <a:p>
            <a:pPr marL="285750" indent="-285750" algn="just" defTabSz="933450">
              <a:lnSpc>
                <a:spcPct val="90000"/>
              </a:lnSpc>
              <a:spcBef>
                <a:spcPct val="0"/>
              </a:spcBef>
              <a:spcAft>
                <a:spcPct val="35000"/>
              </a:spcAft>
              <a:buFont typeface="Arial" panose="020B0604020202020204" pitchFamily="34" charset="0"/>
              <a:buChar char="•"/>
            </a:pPr>
            <a:r>
              <a:rPr lang="en-IN" dirty="0" smtClean="0"/>
              <a:t>The Company </a:t>
            </a:r>
            <a:r>
              <a:rPr lang="en-IN" dirty="0"/>
              <a:t>is also venturing into electric vehicle charging segment, already having </a:t>
            </a:r>
            <a:r>
              <a:rPr lang="en-IN" dirty="0" smtClean="0"/>
              <a:t>30 </a:t>
            </a:r>
            <a:r>
              <a:rPr lang="en-IN" dirty="0"/>
              <a:t>EV </a:t>
            </a:r>
            <a:r>
              <a:rPr lang="en-IN" dirty="0" smtClean="0"/>
              <a:t>charging </a:t>
            </a:r>
            <a:r>
              <a:rPr lang="en-IN" dirty="0"/>
              <a:t>stations in Delhi and is planning to commission more stations during FY </a:t>
            </a:r>
            <a:r>
              <a:rPr lang="en-IN" dirty="0" smtClean="0"/>
              <a:t>2026-27.</a:t>
            </a:r>
            <a:endParaRPr lang="en-US" dirty="0" smtClean="0"/>
          </a:p>
          <a:p>
            <a:pPr marL="285750" indent="-285750" algn="just" defTabSz="933450">
              <a:lnSpc>
                <a:spcPct val="90000"/>
              </a:lnSpc>
              <a:spcBef>
                <a:spcPct val="0"/>
              </a:spcBef>
              <a:spcAft>
                <a:spcPct val="35000"/>
              </a:spcAft>
              <a:buFont typeface="Arial" panose="020B0604020202020204" pitchFamily="34" charset="0"/>
              <a:buChar char="•"/>
            </a:pPr>
            <a:r>
              <a:rPr lang="en-US" dirty="0">
                <a:latin typeface="Calibri" panose="020F0502020204030204" pitchFamily="34" charset="0"/>
                <a:cs typeface="Calibri" panose="020F0502020204030204" pitchFamily="34" charset="0"/>
              </a:rPr>
              <a:t>The </a:t>
            </a:r>
            <a:r>
              <a:rPr lang="en-US" dirty="0" smtClean="0">
                <a:latin typeface="Calibri" panose="020F0502020204030204" pitchFamily="34" charset="0"/>
                <a:cs typeface="Calibri" panose="020F0502020204030204" pitchFamily="34" charset="0"/>
              </a:rPr>
              <a:t>Company </a:t>
            </a:r>
            <a:r>
              <a:rPr lang="en-US" dirty="0">
                <a:latin typeface="Calibri" panose="020F0502020204030204" pitchFamily="34" charset="0"/>
                <a:cs typeface="Calibri" panose="020F0502020204030204" pitchFamily="34" charset="0"/>
              </a:rPr>
              <a:t>has commissioned </a:t>
            </a:r>
            <a:r>
              <a:rPr lang="en-US" dirty="0" smtClean="0">
                <a:latin typeface="Calibri" panose="020F0502020204030204" pitchFamily="34" charset="0"/>
                <a:cs typeface="Calibri" panose="020F0502020204030204" pitchFamily="34" charset="0"/>
              </a:rPr>
              <a:t>four </a:t>
            </a:r>
            <a:r>
              <a:rPr lang="en-US" dirty="0">
                <a:latin typeface="Calibri" panose="020F0502020204030204" pitchFamily="34" charset="0"/>
                <a:cs typeface="Calibri" panose="020F0502020204030204" pitchFamily="34" charset="0"/>
              </a:rPr>
              <a:t>LNG </a:t>
            </a:r>
            <a:r>
              <a:rPr lang="en-US" dirty="0" smtClean="0">
                <a:latin typeface="Calibri" panose="020F0502020204030204" pitchFamily="34" charset="0"/>
                <a:cs typeface="Calibri" panose="020F0502020204030204" pitchFamily="34" charset="0"/>
              </a:rPr>
              <a:t>station, </a:t>
            </a:r>
            <a:r>
              <a:rPr lang="en-US" dirty="0" smtClean="0">
                <a:latin typeface="Calibri" panose="020F0502020204030204" pitchFamily="34" charset="0"/>
                <a:cs typeface="Calibri" panose="020F0502020204030204" pitchFamily="34" charset="0"/>
              </a:rPr>
              <a:t> </a:t>
            </a:r>
            <a:r>
              <a:rPr lang="en-US" dirty="0" smtClean="0">
                <a:latin typeface="Calibri" panose="020F0502020204030204" pitchFamily="34" charset="0"/>
                <a:cs typeface="Calibri" panose="020F0502020204030204" pitchFamily="34" charset="0"/>
              </a:rPr>
              <a:t>in Ajmer GA, 2 in Gautam Budh Nagar and 1 in Rewari GA  </a:t>
            </a:r>
            <a:r>
              <a:rPr lang="en-US" dirty="0">
                <a:latin typeface="Calibri" panose="020F0502020204030204" pitchFamily="34" charset="0"/>
                <a:cs typeface="Calibri" panose="020F0502020204030204" pitchFamily="34" charset="0"/>
              </a:rPr>
              <a:t>and is planning to commission 3 more LNG stations in FY </a:t>
            </a:r>
            <a:r>
              <a:rPr lang="en-US" dirty="0" smtClean="0">
                <a:latin typeface="Calibri" panose="020F0502020204030204" pitchFamily="34" charset="0"/>
                <a:cs typeface="Calibri" panose="020F0502020204030204" pitchFamily="34" charset="0"/>
              </a:rPr>
              <a:t>2026-27. </a:t>
            </a:r>
          </a:p>
          <a:p>
            <a:pPr marL="285750" indent="-285750" algn="just" defTabSz="933450">
              <a:lnSpc>
                <a:spcPct val="90000"/>
              </a:lnSpc>
              <a:spcBef>
                <a:spcPct val="0"/>
              </a:spcBef>
              <a:spcAft>
                <a:spcPct val="35000"/>
              </a:spcAft>
              <a:buFont typeface="Arial" panose="020B0604020202020204" pitchFamily="34" charset="0"/>
              <a:buChar char="•"/>
            </a:pPr>
            <a:r>
              <a:rPr lang="en-US" dirty="0">
                <a:latin typeface="Calibri" panose="020F0502020204030204" pitchFamily="34" charset="0"/>
                <a:cs typeface="Calibri" panose="020F0502020204030204" pitchFamily="34" charset="0"/>
              </a:rPr>
              <a:t>The Company has successfully commissioned and started production </a:t>
            </a:r>
            <a:r>
              <a:rPr lang="en-US" dirty="0" smtClean="0">
                <a:latin typeface="Calibri" panose="020F0502020204030204" pitchFamily="34" charset="0"/>
                <a:cs typeface="Calibri" panose="020F0502020204030204" pitchFamily="34" charset="0"/>
              </a:rPr>
              <a:t>during the current year at </a:t>
            </a:r>
            <a:r>
              <a:rPr lang="en-US" dirty="0">
                <a:latin typeface="Calibri" panose="020F0502020204030204" pitchFamily="34" charset="0"/>
                <a:cs typeface="Calibri" panose="020F0502020204030204" pitchFamily="34" charset="0"/>
              </a:rPr>
              <a:t>meter manufacturing plant through its subsidiary, IGL Genesis Technologies Ltd. </a:t>
            </a:r>
            <a:endParaRPr lang="en-US" dirty="0" smtClean="0">
              <a:latin typeface="Calibri" panose="020F0502020204030204" pitchFamily="34" charset="0"/>
              <a:cs typeface="Calibri" panose="020F0502020204030204" pitchFamily="34" charset="0"/>
            </a:endParaRPr>
          </a:p>
          <a:p>
            <a:pPr marL="285750" indent="-285750" algn="just" defTabSz="933450">
              <a:lnSpc>
                <a:spcPct val="90000"/>
              </a:lnSpc>
              <a:spcBef>
                <a:spcPct val="0"/>
              </a:spcBef>
              <a:spcAft>
                <a:spcPct val="35000"/>
              </a:spcAft>
              <a:buFont typeface="Arial" panose="020B0604020202020204" pitchFamily="34" charset="0"/>
              <a:buChar char="•"/>
            </a:pPr>
            <a:r>
              <a:rPr lang="en-IN" dirty="0" smtClean="0">
                <a:latin typeface="Calibri" panose="020F0502020204030204" pitchFamily="34" charset="0"/>
                <a:cs typeface="Calibri" panose="020F0502020204030204" pitchFamily="34" charset="0"/>
              </a:rPr>
              <a:t>The Company </a:t>
            </a:r>
            <a:r>
              <a:rPr lang="en-IN" dirty="0">
                <a:latin typeface="Calibri" panose="020F0502020204030204" pitchFamily="34" charset="0"/>
                <a:cs typeface="Calibri" panose="020F0502020204030204" pitchFamily="34" charset="0"/>
              </a:rPr>
              <a:t>has approached state transport undertakings for running inter state passenger buses on CNG. The state transport undertaking of 2 states has deployed approx. </a:t>
            </a:r>
            <a:r>
              <a:rPr lang="en-IN" dirty="0" smtClean="0">
                <a:latin typeface="Calibri" panose="020F0502020204030204" pitchFamily="34" charset="0"/>
                <a:cs typeface="Calibri" panose="020F0502020204030204" pitchFamily="34" charset="0"/>
              </a:rPr>
              <a:t>305 </a:t>
            </a:r>
            <a:r>
              <a:rPr lang="en-IN" dirty="0">
                <a:latin typeface="Calibri" panose="020F0502020204030204" pitchFamily="34" charset="0"/>
                <a:cs typeface="Calibri" panose="020F0502020204030204" pitchFamily="34" charset="0"/>
              </a:rPr>
              <a:t>and </a:t>
            </a:r>
            <a:r>
              <a:rPr lang="en-IN" dirty="0" smtClean="0">
                <a:latin typeface="Calibri" panose="020F0502020204030204" pitchFamily="34" charset="0"/>
                <a:cs typeface="Calibri" panose="020F0502020204030204" pitchFamily="34" charset="0"/>
              </a:rPr>
              <a:t>200  </a:t>
            </a:r>
            <a:r>
              <a:rPr lang="en-IN" dirty="0">
                <a:latin typeface="Calibri" panose="020F0502020204030204" pitchFamily="34" charset="0"/>
                <a:cs typeface="Calibri" panose="020F0502020204030204" pitchFamily="34" charset="0"/>
              </a:rPr>
              <a:t>CNG buses respectively on inter state route and </a:t>
            </a:r>
            <a:r>
              <a:rPr lang="en-IN" dirty="0" smtClean="0">
                <a:latin typeface="Calibri" panose="020F0502020204030204" pitchFamily="34" charset="0"/>
                <a:cs typeface="Calibri" panose="020F0502020204030204" pitchFamily="34" charset="0"/>
              </a:rPr>
              <a:t>approx. 100 </a:t>
            </a:r>
            <a:r>
              <a:rPr lang="en-IN" dirty="0">
                <a:latin typeface="Calibri" panose="020F0502020204030204" pitchFamily="34" charset="0"/>
                <a:cs typeface="Calibri" panose="020F0502020204030204" pitchFamily="34" charset="0"/>
              </a:rPr>
              <a:t>new buses are planned to be started in FY </a:t>
            </a:r>
            <a:r>
              <a:rPr lang="en-IN" dirty="0" smtClean="0">
                <a:latin typeface="Calibri" panose="020F0502020204030204" pitchFamily="34" charset="0"/>
                <a:cs typeface="Calibri" panose="020F0502020204030204" pitchFamily="34" charset="0"/>
              </a:rPr>
              <a:t>2026-27. </a:t>
            </a:r>
            <a:r>
              <a:rPr lang="en-IN" dirty="0">
                <a:latin typeface="Calibri" panose="020F0502020204030204" pitchFamily="34" charset="0"/>
                <a:cs typeface="Calibri" panose="020F0502020204030204" pitchFamily="34" charset="0"/>
              </a:rPr>
              <a:t>Also discussion with other State </a:t>
            </a:r>
            <a:r>
              <a:rPr lang="en-IN" dirty="0" smtClean="0">
                <a:latin typeface="Calibri" panose="020F0502020204030204" pitchFamily="34" charset="0"/>
                <a:cs typeface="Calibri" panose="020F0502020204030204" pitchFamily="34" charset="0"/>
              </a:rPr>
              <a:t>Governments </a:t>
            </a:r>
            <a:r>
              <a:rPr lang="en-IN" dirty="0">
                <a:latin typeface="Calibri" panose="020F0502020204030204" pitchFamily="34" charset="0"/>
                <a:cs typeface="Calibri" panose="020F0502020204030204" pitchFamily="34" charset="0"/>
              </a:rPr>
              <a:t>is under process and their response is awaited in the matter</a:t>
            </a:r>
            <a:r>
              <a:rPr lang="en-IN" dirty="0" smtClean="0">
                <a:latin typeface="Calibri" panose="020F0502020204030204" pitchFamily="34" charset="0"/>
                <a:cs typeface="Calibri" panose="020F0502020204030204" pitchFamily="34" charset="0"/>
              </a:rPr>
              <a:t>.</a:t>
            </a:r>
          </a:p>
          <a:p>
            <a:pPr marL="285750" indent="-285750" algn="just" defTabSz="933450">
              <a:lnSpc>
                <a:spcPct val="90000"/>
              </a:lnSpc>
              <a:spcBef>
                <a:spcPct val="0"/>
              </a:spcBef>
              <a:spcAft>
                <a:spcPct val="35000"/>
              </a:spcAft>
              <a:buFont typeface="Arial" panose="020B0604020202020204" pitchFamily="34" charset="0"/>
              <a:buChar char="•"/>
            </a:pPr>
            <a:r>
              <a:rPr lang="en-IN" dirty="0" smtClean="0">
                <a:latin typeface="Calibri" panose="020F0502020204030204" pitchFamily="34" charset="0"/>
                <a:cs typeface="Calibri" panose="020F0502020204030204" pitchFamily="34" charset="0"/>
              </a:rPr>
              <a:t>The Company </a:t>
            </a:r>
            <a:r>
              <a:rPr lang="en-IN" dirty="0">
                <a:latin typeface="Calibri" panose="020F0502020204030204" pitchFamily="34" charset="0"/>
                <a:cs typeface="Calibri" panose="020F0502020204030204" pitchFamily="34" charset="0"/>
              </a:rPr>
              <a:t>is actively looking for growth avenues and is open for organic/inorganic growth opportunities.  The Company is also looking for opportunities to diversify in other areas. </a:t>
            </a:r>
          </a:p>
          <a:p>
            <a:pPr marL="285750" indent="-285750" algn="just" defTabSz="933450">
              <a:lnSpc>
                <a:spcPct val="90000"/>
              </a:lnSpc>
              <a:spcBef>
                <a:spcPct val="0"/>
              </a:spcBef>
              <a:spcAft>
                <a:spcPct val="35000"/>
              </a:spcAft>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indent="-285750" algn="just" defTabSz="933450">
              <a:lnSpc>
                <a:spcPct val="90000"/>
              </a:lnSpc>
              <a:spcBef>
                <a:spcPct val="0"/>
              </a:spcBef>
              <a:spcAft>
                <a:spcPct val="35000"/>
              </a:spcAft>
              <a:buFont typeface="Arial" panose="020B0604020202020204" pitchFamily="34" charset="0"/>
              <a:buChar char="•"/>
            </a:pPr>
            <a:endParaRPr lang="en-IN" dirty="0">
              <a:latin typeface="Calibri" panose="020F0502020204030204" pitchFamily="34" charset="0"/>
              <a:cs typeface="Calibri" panose="020F0502020204030204" pitchFamily="34" charset="0"/>
            </a:endParaRPr>
          </a:p>
          <a:p>
            <a:pPr marL="285750" lvl="0" indent="-285750" algn="just" defTabSz="933450">
              <a:lnSpc>
                <a:spcPct val="90000"/>
              </a:lnSpc>
              <a:spcBef>
                <a:spcPct val="0"/>
              </a:spcBef>
              <a:spcAft>
                <a:spcPct val="35000"/>
              </a:spcAft>
              <a:buFont typeface="Arial" panose="020B0604020202020204" pitchFamily="34" charset="0"/>
              <a:buChar char="•"/>
            </a:pPr>
            <a:endParaRPr lang="en-US" dirty="0"/>
          </a:p>
        </p:txBody>
      </p:sp>
    </p:spTree>
    <p:extLst>
      <p:ext uri="{BB962C8B-B14F-4D97-AF65-F5344CB8AC3E}">
        <p14:creationId xmlns:p14="http://schemas.microsoft.com/office/powerpoint/2010/main" val="1383671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1106134" y="679511"/>
            <a:ext cx="3811306" cy="921435"/>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Credit Strength</a:t>
            </a:r>
            <a:endParaRPr lang="en-US" dirty="0"/>
          </a:p>
        </p:txBody>
      </p:sp>
      <p:sp>
        <p:nvSpPr>
          <p:cNvPr id="4" name="Rectangle 3"/>
          <p:cNvSpPr/>
          <p:nvPr/>
        </p:nvSpPr>
        <p:spPr>
          <a:xfrm>
            <a:off x="522587" y="1870946"/>
            <a:ext cx="5288933" cy="2862322"/>
          </a:xfrm>
          <a:prstGeom prst="rect">
            <a:avLst/>
          </a:prstGeom>
        </p:spPr>
        <p:txBody>
          <a:bodyPr wrap="square">
            <a:spAutoFit/>
          </a:bodyPr>
          <a:lstStyle/>
          <a:p>
            <a:pPr marL="285750" lvl="0" indent="-285750">
              <a:buFont typeface="Arial" panose="020B0604020202020204" pitchFamily="34" charset="0"/>
              <a:buChar char="•"/>
            </a:pPr>
            <a:r>
              <a:rPr lang="en-US" dirty="0" smtClean="0"/>
              <a:t>Healthy profitability with strong cash generations from operations.</a:t>
            </a:r>
          </a:p>
          <a:p>
            <a:pPr marL="285750" lvl="0" indent="-285750">
              <a:buFont typeface="Arial" panose="020B0604020202020204" pitchFamily="34" charset="0"/>
              <a:buChar char="•"/>
            </a:pPr>
            <a:endParaRPr lang="en-US" dirty="0" smtClean="0"/>
          </a:p>
          <a:p>
            <a:pPr marL="285750" lvl="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Zero debt company and comfortable working capital position.</a:t>
            </a:r>
          </a:p>
          <a:p>
            <a:pPr marL="285750" lvl="0" indent="-285750">
              <a:buFont typeface="Arial" panose="020B0604020202020204" pitchFamily="34" charset="0"/>
              <a:buChar char="•"/>
            </a:pPr>
            <a:endParaRPr lang="en-US" dirty="0" smtClean="0"/>
          </a:p>
          <a:p>
            <a:pPr marL="285750" lvl="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Care Ratings Ltd. has reaffirmed highest credit ratings of AAA (Stable) for bank facilities . </a:t>
            </a:r>
            <a:endParaRPr lang="en-US" dirty="0"/>
          </a:p>
        </p:txBody>
      </p:sp>
      <p:sp>
        <p:nvSpPr>
          <p:cNvPr id="7" name="Title 5">
            <a:extLst>
              <a:ext uri="{FF2B5EF4-FFF2-40B4-BE49-F238E27FC236}">
                <a16:creationId xmlns:a16="http://schemas.microsoft.com/office/drawing/2014/main" id="{8146B020-2B12-4533-AB98-A078339B314A}"/>
              </a:ext>
            </a:extLst>
          </p:cNvPr>
          <p:cNvSpPr txBox="1">
            <a:spLocks/>
          </p:cNvSpPr>
          <p:nvPr/>
        </p:nvSpPr>
        <p:spPr>
          <a:xfrm>
            <a:off x="6704294" y="679511"/>
            <a:ext cx="5020346" cy="92143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lgn="ctr"/>
            <a:r>
              <a:rPr lang="en-US" dirty="0" smtClean="0"/>
              <a:t>Risk and Mitigation</a:t>
            </a:r>
            <a:endParaRPr lang="en-US" dirty="0"/>
          </a:p>
        </p:txBody>
      </p:sp>
      <p:sp>
        <p:nvSpPr>
          <p:cNvPr id="2" name="Rectangle 1"/>
          <p:cNvSpPr/>
          <p:nvPr/>
        </p:nvSpPr>
        <p:spPr>
          <a:xfrm>
            <a:off x="6704294" y="1904219"/>
            <a:ext cx="5020346" cy="2031325"/>
          </a:xfrm>
          <a:prstGeom prst="rect">
            <a:avLst/>
          </a:prstGeom>
        </p:spPr>
        <p:txBody>
          <a:bodyPr wrap="square">
            <a:spAutoFit/>
          </a:bodyPr>
          <a:lstStyle/>
          <a:p>
            <a:pPr marL="285750" lvl="0" indent="-285750" algn="just">
              <a:buFont typeface="Arial" panose="020B0604020202020204" pitchFamily="34" charset="0"/>
              <a:buChar char="•"/>
            </a:pPr>
            <a:r>
              <a:rPr lang="en-US" dirty="0"/>
              <a:t>CNG &amp; PNG prices remains competitive vis-à-vis petrol and subsidized LPG in view of  allocation of domestic gas</a:t>
            </a:r>
            <a:r>
              <a:rPr lang="en-US" dirty="0" smtClean="0"/>
              <a:t>.</a:t>
            </a:r>
          </a:p>
          <a:p>
            <a:pPr marL="285750" lvl="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endParaRPr lang="en-US" dirty="0"/>
          </a:p>
          <a:p>
            <a:pPr marL="285750" lvl="0" indent="-285750" algn="just">
              <a:buFont typeface="Arial" panose="020B0604020202020204" pitchFamily="34" charset="0"/>
              <a:buChar char="•"/>
            </a:pPr>
            <a:r>
              <a:rPr lang="en-US" dirty="0"/>
              <a:t>To mitigate the risk, company has signed mid term/long term gas purchase agreements.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spTree>
    <p:extLst>
      <p:ext uri="{BB962C8B-B14F-4D97-AF65-F5344CB8AC3E}">
        <p14:creationId xmlns:p14="http://schemas.microsoft.com/office/powerpoint/2010/main" val="3359819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0" y="6270143"/>
            <a:ext cx="12192000" cy="587857"/>
          </a:xfrm>
          <a:prstGeom prst="rect">
            <a:avLst/>
          </a:prstGeom>
        </p:spPr>
      </p:pic>
      <p:sp>
        <p:nvSpPr>
          <p:cNvPr id="9" name="Title 5">
            <a:extLst>
              <a:ext uri="{FF2B5EF4-FFF2-40B4-BE49-F238E27FC236}">
                <a16:creationId xmlns:a16="http://schemas.microsoft.com/office/drawing/2014/main" id="{8146B020-2B12-4533-AB98-A078339B314A}"/>
              </a:ext>
            </a:extLst>
          </p:cNvPr>
          <p:cNvSpPr txBox="1">
            <a:spLocks/>
          </p:cNvSpPr>
          <p:nvPr/>
        </p:nvSpPr>
        <p:spPr>
          <a:xfrm>
            <a:off x="2174874" y="77370"/>
            <a:ext cx="9305926" cy="7903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pPr lvl="0"/>
            <a:r>
              <a:rPr lang="en-US" dirty="0"/>
              <a:t>Safe Harbor Statement</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31" y="97241"/>
            <a:ext cx="724604" cy="582270"/>
          </a:xfrm>
          <a:prstGeom prst="rect">
            <a:avLst/>
          </a:prstGeom>
        </p:spPr>
      </p:pic>
      <p:cxnSp>
        <p:nvCxnSpPr>
          <p:cNvPr id="12" name="Straight Connector 11"/>
          <p:cNvCxnSpPr>
            <a:cxnSpLocks noChangeAspect="1"/>
          </p:cNvCxnSpPr>
          <p:nvPr/>
        </p:nvCxnSpPr>
        <p:spPr>
          <a:xfrm>
            <a:off x="172720" y="836077"/>
            <a:ext cx="11866880" cy="0"/>
          </a:xfrm>
          <a:prstGeom prst="line">
            <a:avLst/>
          </a:prstGeom>
        </p:spPr>
        <p:style>
          <a:lnRef idx="1">
            <a:schemeClr val="accent5"/>
          </a:lnRef>
          <a:fillRef idx="0">
            <a:schemeClr val="accent5"/>
          </a:fillRef>
          <a:effectRef idx="0">
            <a:schemeClr val="accent5"/>
          </a:effectRef>
          <a:fontRef idx="minor">
            <a:schemeClr val="tx1"/>
          </a:fontRef>
        </p:style>
      </p:cxnSp>
      <p:sp>
        <p:nvSpPr>
          <p:cNvPr id="4" name="Rectangle 3"/>
          <p:cNvSpPr/>
          <p:nvPr/>
        </p:nvSpPr>
        <p:spPr>
          <a:xfrm>
            <a:off x="966505" y="1438218"/>
            <a:ext cx="10514295" cy="4062651"/>
          </a:xfrm>
          <a:prstGeom prst="rect">
            <a:avLst/>
          </a:prstGeom>
        </p:spPr>
        <p:txBody>
          <a:bodyPr wrap="square">
            <a:spAutoFit/>
          </a:bodyPr>
          <a:lstStyle/>
          <a:p>
            <a:pPr marL="285750" lvl="0" indent="-285750" algn="just">
              <a:buFont typeface="Arial" panose="020B0604020202020204" pitchFamily="34" charset="0"/>
              <a:buChar char="•"/>
            </a:pPr>
            <a:r>
              <a:rPr lang="en-US" sz="2000" dirty="0"/>
              <a:t>This presentation has been prepared by Indraprastha Gas Limited solely for providing information about the </a:t>
            </a:r>
            <a:r>
              <a:rPr lang="en-US" sz="2000" dirty="0" smtClean="0"/>
              <a:t>Company.</a:t>
            </a:r>
          </a:p>
          <a:p>
            <a:pPr marL="285750" lvl="0" indent="-285750" algn="just">
              <a:buFont typeface="Arial" panose="020B0604020202020204" pitchFamily="34" charset="0"/>
              <a:buChar char="•"/>
            </a:pPr>
            <a:endParaRPr lang="en-US" sz="2000" dirty="0" smtClean="0"/>
          </a:p>
          <a:p>
            <a:pPr marL="285750" lvl="0" indent="-285750" algn="just">
              <a:buFont typeface="Arial" panose="020B0604020202020204" pitchFamily="34" charset="0"/>
              <a:buChar char="•"/>
            </a:pPr>
            <a:endParaRPr lang="en-US" sz="2000" dirty="0"/>
          </a:p>
          <a:p>
            <a:pPr marL="285750" indent="-285750" algn="just">
              <a:buFont typeface="Arial" panose="020B0604020202020204" pitchFamily="34" charset="0"/>
              <a:buChar char="•"/>
            </a:pPr>
            <a:r>
              <a:rPr lang="en-US" sz="2000" dirty="0"/>
              <a:t>The information contained in this presentation is for general information purposes only, without regard to specific objectives, financial situations and needs of any particular person. Company do not accept any liability whatsoever, direct or indirect, that may arise from the use of the information herein.</a:t>
            </a:r>
          </a:p>
          <a:p>
            <a:pPr marL="285750" lvl="0" indent="-285750" algn="just">
              <a:buFont typeface="Arial" panose="020B0604020202020204" pitchFamily="34" charset="0"/>
              <a:buChar char="•"/>
            </a:pPr>
            <a:endParaRPr lang="en-US" sz="2000" dirty="0" smtClean="0"/>
          </a:p>
          <a:p>
            <a:pPr marL="285750" lvl="0" indent="-285750" algn="just">
              <a:buFont typeface="Arial" panose="020B0604020202020204" pitchFamily="34" charset="0"/>
              <a:buChar char="•"/>
            </a:pPr>
            <a:endParaRPr lang="en-US" sz="2000" dirty="0" smtClean="0"/>
          </a:p>
          <a:p>
            <a:pPr marL="285750" indent="-285750" algn="just">
              <a:buFont typeface="Arial" panose="020B0604020202020204" pitchFamily="34" charset="0"/>
              <a:buChar char="•"/>
            </a:pPr>
            <a:r>
              <a:rPr lang="en-US" sz="2000" dirty="0"/>
              <a:t>The Company may alter, modify or otherwise change in any manner the content of this presentation, without obligation to notify any person of such revision or changes. </a:t>
            </a:r>
          </a:p>
          <a:p>
            <a:pPr marL="285750" lvl="0" indent="-285750" algn="just">
              <a:buFont typeface="Arial" panose="020B0604020202020204" pitchFamily="34" charset="0"/>
              <a:buChar char="•"/>
            </a:pPr>
            <a:endParaRPr lang="en-US" sz="2000" dirty="0"/>
          </a:p>
        </p:txBody>
      </p:sp>
    </p:spTree>
    <p:extLst>
      <p:ext uri="{BB962C8B-B14F-4D97-AF65-F5344CB8AC3E}">
        <p14:creationId xmlns:p14="http://schemas.microsoft.com/office/powerpoint/2010/main" val="33873658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839200" y="5971283"/>
            <a:ext cx="2400300" cy="308075"/>
          </a:xfrm>
          <a:prstGeom prst="rect">
            <a:avLst/>
          </a:prstGeom>
        </p:spPr>
        <p:txBody>
          <a:bodyPr/>
          <a:lstStyle/>
          <a:p>
            <a:fld id="{E1689905-3A35-4542-96DD-1569558431C1}" type="slidenum">
              <a:rPr lang="en-IN" smtClean="0">
                <a:solidFill>
                  <a:prstClr val="white">
                    <a:lumMod val="65000"/>
                  </a:prstClr>
                </a:solidFill>
              </a:rPr>
              <a:pPr/>
              <a:t>22</a:t>
            </a:fld>
            <a:endParaRPr lang="en-IN" dirty="0">
              <a:solidFill>
                <a:prstClr val="white">
                  <a:lumMod val="65000"/>
                </a:prstClr>
              </a:solidFill>
            </a:endParaRPr>
          </a:p>
        </p:txBody>
      </p:sp>
      <p:sp>
        <p:nvSpPr>
          <p:cNvPr id="8" name="AutoShape 2" descr="http://www.gailonline.com/final_site/biglogo/gail_logo_web-page.jpg"/>
          <p:cNvSpPr>
            <a:spLocks noChangeAspect="1" noChangeArrowheads="1"/>
          </p:cNvSpPr>
          <p:nvPr/>
        </p:nvSpPr>
        <p:spPr bwMode="auto">
          <a:xfrm>
            <a:off x="1127522" y="373261"/>
            <a:ext cx="342900" cy="3429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2870" tIns="51435" rIns="102870" bIns="51435" numCol="1" anchor="t" anchorCtr="0" compatLnSpc="1">
            <a:prstTxWarp prst="textNoShape">
              <a:avLst/>
            </a:prstTxWarp>
          </a:bodyPr>
          <a:lstStyle/>
          <a:p>
            <a:endParaRPr lang="en-IN" sz="3263" dirty="0">
              <a:solidFill>
                <a:prstClr val="black"/>
              </a:solidFill>
            </a:endParaRPr>
          </a:p>
        </p:txBody>
      </p:sp>
      <p:pic>
        <p:nvPicPr>
          <p:cNvPr id="7"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14485" b="8912"/>
          <a:stretch/>
        </p:blipFill>
        <p:spPr bwMode="auto">
          <a:xfrm>
            <a:off x="946102" y="5279439"/>
            <a:ext cx="10293398" cy="1578562"/>
          </a:xfrm>
          <a:prstGeom prst="rect">
            <a:avLst/>
          </a:prstGeom>
          <a:noFill/>
          <a:ln>
            <a:noFill/>
          </a:ln>
          <a:effectLst>
            <a:glow>
              <a:schemeClr val="accent1"/>
            </a:glow>
            <a:reflection endPos="0" dist="50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4524375" y="2429630"/>
            <a:ext cx="4500563" cy="1246495"/>
          </a:xfrm>
          <a:prstGeom prst="rect">
            <a:avLst/>
          </a:prstGeom>
          <a:noFill/>
        </p:spPr>
        <p:txBody>
          <a:bodyPr wrap="square" rtlCol="0">
            <a:spAutoFit/>
          </a:bodyPr>
          <a:lstStyle/>
          <a:p>
            <a:r>
              <a:rPr lang="en-US" sz="7500" dirty="0">
                <a:solidFill>
                  <a:srgbClr val="00B050"/>
                </a:solidFill>
                <a:latin typeface="Brush Script MT" panose="03060802040406070304" pitchFamily="66" charset="0"/>
                <a:cs typeface="Times New Roman" panose="02020603050405020304" pitchFamily="18" charset="0"/>
              </a:rPr>
              <a:t>Thank You</a:t>
            </a:r>
            <a:endParaRPr lang="en-IN" sz="7500" dirty="0">
              <a:solidFill>
                <a:srgbClr val="00B050"/>
              </a:solidFill>
              <a:latin typeface="Brush Script MT" panose="03060802040406070304" pitchFamily="66" charset="0"/>
              <a:cs typeface="Times New Roman" panose="02020603050405020304" pitchFamily="18" charset="0"/>
            </a:endParaRPr>
          </a:p>
        </p:txBody>
      </p:sp>
    </p:spTree>
    <p:extLst>
      <p:ext uri="{BB962C8B-B14F-4D97-AF65-F5344CB8AC3E}">
        <p14:creationId xmlns:p14="http://schemas.microsoft.com/office/powerpoint/2010/main" val="2538928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assic Company All Hands_Win32_MS v3" id="{1F352A5D-0EBE-49A2-9FF7-DEF81AB6F3C6}" vid="{D35781EA-2188-4D84-8966-791644CE1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C8B697ACDB5248932E556FD8DA6C66" ma:contentTypeVersion="9" ma:contentTypeDescription="Create a new document." ma:contentTypeScope="" ma:versionID="e7ec5eeb36f3fd2e8e2349fc12ae9370">
  <xsd:schema xmlns:xsd="http://www.w3.org/2001/XMLSchema" xmlns:xs="http://www.w3.org/2001/XMLSchema" xmlns:p="http://schemas.microsoft.com/office/2006/metadata/properties" xmlns:ns3="d0567eed-1067-40cf-89d6-3081e63e19b4" targetNamespace="http://schemas.microsoft.com/office/2006/metadata/properties" ma:root="true" ma:fieldsID="76ff0d9476189c1fd70b1b267a30c304" ns3:_="">
    <xsd:import namespace="d0567eed-1067-40cf-89d6-3081e63e19b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67eed-1067-40cf-89d6-3081e63e19b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E879E6-8FFE-4154-8F2A-F7518B89B376}">
  <ds:schemaRef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 ds:uri="d0567eed-1067-40cf-89d6-3081e63e19b4"/>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3.xml><?xml version="1.0" encoding="utf-8"?>
<ds:datastoreItem xmlns:ds="http://schemas.openxmlformats.org/officeDocument/2006/customXml" ds:itemID="{DFC553D2-29CA-4269-B08A-DB7EB1FB7A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67eed-1067-40cf-89d6-3081e63e19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Classic company all hands presentation</Template>
  <TotalTime>0</TotalTime>
  <Words>1975</Words>
  <Application>Microsoft Office PowerPoint</Application>
  <PresentationFormat>Widescreen</PresentationFormat>
  <Paragraphs>243</Paragraphs>
  <Slides>22</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72 Light</vt:lpstr>
      <vt:lpstr>Arial</vt:lpstr>
      <vt:lpstr>Arial Rounded MT Bold</vt:lpstr>
      <vt:lpstr>Brush Script MT</vt:lpstr>
      <vt:lpstr>Calibri</vt:lpstr>
      <vt:lpstr>Calibri (Body)</vt:lpstr>
      <vt:lpstr>Courier New</vt:lpstr>
      <vt:lpstr>Times New Roman</vt:lpstr>
      <vt:lpstr>Wingdings</vt:lpstr>
      <vt:lpstr>RetrospectVTI</vt:lpstr>
      <vt:lpstr>Indraprastha Gas Limited</vt:lpstr>
      <vt:lpstr>Background</vt:lpstr>
      <vt:lpstr>Shareholding Pattern As on 30 September 2026</vt:lpstr>
      <vt:lpstr>Management</vt:lpstr>
      <vt:lpstr>Areas of Operation</vt:lpstr>
      <vt:lpstr>Areas of Operation</vt:lpstr>
      <vt:lpstr>Current Sales Volume Mix (%)</vt:lpstr>
      <vt:lpstr>Yearly Sales Volume Segment wise (Million SCM)</vt:lpstr>
      <vt:lpstr>Gas Sourcing</vt:lpstr>
      <vt:lpstr>Current Gas Mix (%) (Overall Purchases)</vt:lpstr>
      <vt:lpstr>Growth in CNG Segment</vt:lpstr>
      <vt:lpstr>CNG Station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2025-06-03T10:32:35Z</dcterms:created>
  <dcterms:modified xsi:type="dcterms:W3CDTF">2026-11-03T10:11:05Z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0x01010023C8B697ACDB5248932E556FD8DA6C66</vt:lpwstr>
  </property>
</Properties>
</file>